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1" r:id="rId8"/>
    <p:sldId id="272" r:id="rId9"/>
    <p:sldId id="273" r:id="rId10"/>
    <p:sldId id="268" r:id="rId11"/>
    <p:sldId id="262" r:id="rId12"/>
    <p:sldId id="263" r:id="rId13"/>
    <p:sldId id="264" r:id="rId14"/>
    <p:sldId id="275" r:id="rId15"/>
    <p:sldId id="274" r:id="rId16"/>
    <p:sldId id="276" r:id="rId17"/>
    <p:sldId id="277" r:id="rId18"/>
    <p:sldId id="266" r:id="rId19"/>
    <p:sldId id="267" r:id="rId20"/>
    <p:sldId id="265" r:id="rId21"/>
    <p:sldId id="269" r:id="rId22"/>
    <p:sldId id="270"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56" d="100"/>
          <a:sy n="56" d="100"/>
        </p:scale>
        <p:origin x="-63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extLst>
          </p:cNvPr>
          <p:cNvSpPr>
            <a:spLocks noGrp="1"/>
          </p:cNvSpPr>
          <p:nvPr>
            <p:ph type="dt" sz="half" idx="10"/>
          </p:nvPr>
        </p:nvSpPr>
        <p:spPr/>
        <p:txBody>
          <a:bodyPr/>
          <a:lstStyle>
            <a:lvl1pPr>
              <a:defRPr/>
            </a:lvl1pPr>
          </a:lstStyle>
          <a:p>
            <a:pPr>
              <a:defRPr/>
            </a:pPr>
            <a:fld id="{34647D1B-8DC0-40B6-87E8-018774431443}" type="datetimeFigureOut">
              <a:rPr lang="de-DE"/>
              <a:pPr>
                <a:defRPr/>
              </a:pPr>
              <a:t>04.05.2023</a:t>
            </a:fld>
            <a:endParaRPr lang="de-DE"/>
          </a:p>
        </p:txBody>
      </p:sp>
      <p:sp>
        <p:nvSpPr>
          <p:cNvPr id="5"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extLst>
          </p:cNvPr>
          <p:cNvSpPr>
            <a:spLocks noGrp="1"/>
          </p:cNvSpPr>
          <p:nvPr>
            <p:ph type="sldNum" sz="quarter" idx="12"/>
          </p:nvPr>
        </p:nvSpPr>
        <p:spPr/>
        <p:txBody>
          <a:bodyPr/>
          <a:lstStyle>
            <a:lvl1pPr>
              <a:defRPr/>
            </a:lvl1pPr>
          </a:lstStyle>
          <a:p>
            <a:pPr>
              <a:defRPr/>
            </a:pPr>
            <a:fld id="{193ECE19-4503-4DCF-A104-9CB1643317ED}"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extLst>
          </p:cNvPr>
          <p:cNvSpPr>
            <a:spLocks noGrp="1"/>
          </p:cNvSpPr>
          <p:nvPr>
            <p:ph type="dt" sz="half" idx="10"/>
          </p:nvPr>
        </p:nvSpPr>
        <p:spPr/>
        <p:txBody>
          <a:bodyPr/>
          <a:lstStyle>
            <a:lvl1pPr>
              <a:defRPr/>
            </a:lvl1pPr>
          </a:lstStyle>
          <a:p>
            <a:pPr>
              <a:defRPr/>
            </a:pPr>
            <a:fld id="{16813B00-CBD5-4636-9EDB-B60DF7CCFFA3}" type="datetimeFigureOut">
              <a:rPr lang="de-DE"/>
              <a:pPr>
                <a:defRPr/>
              </a:pPr>
              <a:t>04.05.2023</a:t>
            </a:fld>
            <a:endParaRPr lang="de-DE"/>
          </a:p>
        </p:txBody>
      </p:sp>
      <p:sp>
        <p:nvSpPr>
          <p:cNvPr id="5"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extLst>
          </p:cNvPr>
          <p:cNvSpPr>
            <a:spLocks noGrp="1"/>
          </p:cNvSpPr>
          <p:nvPr>
            <p:ph type="sldNum" sz="quarter" idx="12"/>
          </p:nvPr>
        </p:nvSpPr>
        <p:spPr/>
        <p:txBody>
          <a:bodyPr/>
          <a:lstStyle>
            <a:lvl1pPr>
              <a:defRPr/>
            </a:lvl1pPr>
          </a:lstStyle>
          <a:p>
            <a:pPr>
              <a:defRPr/>
            </a:pPr>
            <a:fld id="{D12839B0-0EA6-4108-9B41-A40881AB6C12}"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extLst>
          </p:cNvPr>
          <p:cNvSpPr>
            <a:spLocks noGrp="1"/>
          </p:cNvSpPr>
          <p:nvPr>
            <p:ph type="dt" sz="half" idx="10"/>
          </p:nvPr>
        </p:nvSpPr>
        <p:spPr/>
        <p:txBody>
          <a:bodyPr/>
          <a:lstStyle>
            <a:lvl1pPr>
              <a:defRPr/>
            </a:lvl1pPr>
          </a:lstStyle>
          <a:p>
            <a:pPr>
              <a:defRPr/>
            </a:pPr>
            <a:fld id="{B93B0837-1D31-4D4E-A1AA-AA542899C3CB}" type="datetimeFigureOut">
              <a:rPr lang="de-DE"/>
              <a:pPr>
                <a:defRPr/>
              </a:pPr>
              <a:t>04.05.2023</a:t>
            </a:fld>
            <a:endParaRPr lang="de-DE"/>
          </a:p>
        </p:txBody>
      </p:sp>
      <p:sp>
        <p:nvSpPr>
          <p:cNvPr id="5"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extLst>
          </p:cNvPr>
          <p:cNvSpPr>
            <a:spLocks noGrp="1"/>
          </p:cNvSpPr>
          <p:nvPr>
            <p:ph type="sldNum" sz="quarter" idx="12"/>
          </p:nvPr>
        </p:nvSpPr>
        <p:spPr/>
        <p:txBody>
          <a:bodyPr/>
          <a:lstStyle>
            <a:lvl1pPr>
              <a:defRPr/>
            </a:lvl1pPr>
          </a:lstStyle>
          <a:p>
            <a:pPr>
              <a:defRPr/>
            </a:pPr>
            <a:fld id="{0ED3D988-B917-4587-AA65-55743985B50A}"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extLst>
          </p:cNvPr>
          <p:cNvSpPr>
            <a:spLocks noGrp="1"/>
          </p:cNvSpPr>
          <p:nvPr>
            <p:ph type="dt" sz="half" idx="10"/>
          </p:nvPr>
        </p:nvSpPr>
        <p:spPr/>
        <p:txBody>
          <a:bodyPr/>
          <a:lstStyle>
            <a:lvl1pPr>
              <a:defRPr/>
            </a:lvl1pPr>
          </a:lstStyle>
          <a:p>
            <a:pPr>
              <a:defRPr/>
            </a:pPr>
            <a:fld id="{B0DDC4B8-3F2B-4747-B7A9-ACB755E04008}" type="datetimeFigureOut">
              <a:rPr lang="de-DE"/>
              <a:pPr>
                <a:defRPr/>
              </a:pPr>
              <a:t>04.05.2023</a:t>
            </a:fld>
            <a:endParaRPr lang="de-DE"/>
          </a:p>
        </p:txBody>
      </p:sp>
      <p:sp>
        <p:nvSpPr>
          <p:cNvPr id="5"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extLst>
          </p:cNvPr>
          <p:cNvSpPr>
            <a:spLocks noGrp="1"/>
          </p:cNvSpPr>
          <p:nvPr>
            <p:ph type="sldNum" sz="quarter" idx="12"/>
          </p:nvPr>
        </p:nvSpPr>
        <p:spPr/>
        <p:txBody>
          <a:bodyPr/>
          <a:lstStyle>
            <a:lvl1pPr>
              <a:defRPr/>
            </a:lvl1pPr>
          </a:lstStyle>
          <a:p>
            <a:pPr>
              <a:defRPr/>
            </a:pPr>
            <a:fld id="{631773AA-1CAB-4475-B1B5-FE6D4496781F}"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extLst>
          </p:cNvPr>
          <p:cNvSpPr>
            <a:spLocks noGrp="1"/>
          </p:cNvSpPr>
          <p:nvPr>
            <p:ph type="dt" sz="half" idx="10"/>
          </p:nvPr>
        </p:nvSpPr>
        <p:spPr/>
        <p:txBody>
          <a:bodyPr/>
          <a:lstStyle>
            <a:lvl1pPr>
              <a:defRPr/>
            </a:lvl1pPr>
          </a:lstStyle>
          <a:p>
            <a:pPr>
              <a:defRPr/>
            </a:pPr>
            <a:fld id="{B1507707-A1B5-4E67-BD82-4641B7CBFE54}" type="datetimeFigureOut">
              <a:rPr lang="de-DE"/>
              <a:pPr>
                <a:defRPr/>
              </a:pPr>
              <a:t>04.05.2023</a:t>
            </a:fld>
            <a:endParaRPr lang="de-DE"/>
          </a:p>
        </p:txBody>
      </p:sp>
      <p:sp>
        <p:nvSpPr>
          <p:cNvPr id="5"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extLst>
          </p:cNvPr>
          <p:cNvSpPr>
            <a:spLocks noGrp="1"/>
          </p:cNvSpPr>
          <p:nvPr>
            <p:ph type="sldNum" sz="quarter" idx="12"/>
          </p:nvPr>
        </p:nvSpPr>
        <p:spPr/>
        <p:txBody>
          <a:bodyPr/>
          <a:lstStyle>
            <a:lvl1pPr>
              <a:defRPr/>
            </a:lvl1pPr>
          </a:lstStyle>
          <a:p>
            <a:pPr>
              <a:defRPr/>
            </a:pPr>
            <a:fld id="{17E5E092-629F-4408-9DA4-96FD8C5676C4}"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extLst>
          </p:cNvPr>
          <p:cNvSpPr>
            <a:spLocks noGrp="1"/>
          </p:cNvSpPr>
          <p:nvPr>
            <p:ph type="dt" sz="half" idx="10"/>
          </p:nvPr>
        </p:nvSpPr>
        <p:spPr/>
        <p:txBody>
          <a:bodyPr/>
          <a:lstStyle>
            <a:lvl1pPr>
              <a:defRPr/>
            </a:lvl1pPr>
          </a:lstStyle>
          <a:p>
            <a:pPr>
              <a:defRPr/>
            </a:pPr>
            <a:fld id="{6DB67B30-0248-4497-A96C-9CC7A1AA056C}" type="datetimeFigureOut">
              <a:rPr lang="de-DE"/>
              <a:pPr>
                <a:defRPr/>
              </a:pPr>
              <a:t>04.05.2023</a:t>
            </a:fld>
            <a:endParaRPr lang="de-DE"/>
          </a:p>
        </p:txBody>
      </p:sp>
      <p:sp>
        <p:nvSpPr>
          <p:cNvPr id="6"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extLst>
          </p:cNvPr>
          <p:cNvSpPr>
            <a:spLocks noGrp="1"/>
          </p:cNvSpPr>
          <p:nvPr>
            <p:ph type="sldNum" sz="quarter" idx="12"/>
          </p:nvPr>
        </p:nvSpPr>
        <p:spPr/>
        <p:txBody>
          <a:bodyPr/>
          <a:lstStyle>
            <a:lvl1pPr>
              <a:defRPr/>
            </a:lvl1pPr>
          </a:lstStyle>
          <a:p>
            <a:pPr>
              <a:defRPr/>
            </a:pPr>
            <a:fld id="{815976BF-D183-4BD3-BFF9-C6E57E59B64D}"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extLst>
          </p:cNvPr>
          <p:cNvSpPr>
            <a:spLocks noGrp="1"/>
          </p:cNvSpPr>
          <p:nvPr>
            <p:ph type="dt" sz="half" idx="10"/>
          </p:nvPr>
        </p:nvSpPr>
        <p:spPr/>
        <p:txBody>
          <a:bodyPr/>
          <a:lstStyle>
            <a:lvl1pPr>
              <a:defRPr/>
            </a:lvl1pPr>
          </a:lstStyle>
          <a:p>
            <a:pPr>
              <a:defRPr/>
            </a:pPr>
            <a:fld id="{DAD9A7A6-5599-4DF6-B3C0-8527BBDF3DAE}" type="datetimeFigureOut">
              <a:rPr lang="de-DE"/>
              <a:pPr>
                <a:defRPr/>
              </a:pPr>
              <a:t>04.05.2023</a:t>
            </a:fld>
            <a:endParaRPr lang="de-DE"/>
          </a:p>
        </p:txBody>
      </p:sp>
      <p:sp>
        <p:nvSpPr>
          <p:cNvPr id="8"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extLst>
          </p:cNvPr>
          <p:cNvSpPr>
            <a:spLocks noGrp="1"/>
          </p:cNvSpPr>
          <p:nvPr>
            <p:ph type="sldNum" sz="quarter" idx="12"/>
          </p:nvPr>
        </p:nvSpPr>
        <p:spPr/>
        <p:txBody>
          <a:bodyPr/>
          <a:lstStyle>
            <a:lvl1pPr>
              <a:defRPr/>
            </a:lvl1pPr>
          </a:lstStyle>
          <a:p>
            <a:pPr>
              <a:defRPr/>
            </a:pPr>
            <a:fld id="{ACE99F88-A3D4-4F56-8FBF-5F671ED43C31}"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p:txBody>
          <a:bodyPr/>
          <a:lstStyle/>
          <a:p>
            <a:r>
              <a:rPr lang="de-DE"/>
              <a:t>Mastertitelformat bearbeiten</a:t>
            </a:r>
          </a:p>
        </p:txBody>
      </p:sp>
      <p:sp>
        <p:nvSpPr>
          <p:cNvPr id="3" name="Datumsplatzhalter 3">
            <a:extLst>
              <a:ext uri="{FF2B5EF4-FFF2-40B4-BE49-F238E27FC236}"/>
            </a:extLst>
          </p:cNvPr>
          <p:cNvSpPr>
            <a:spLocks noGrp="1"/>
          </p:cNvSpPr>
          <p:nvPr>
            <p:ph type="dt" sz="half" idx="10"/>
          </p:nvPr>
        </p:nvSpPr>
        <p:spPr/>
        <p:txBody>
          <a:bodyPr/>
          <a:lstStyle>
            <a:lvl1pPr>
              <a:defRPr/>
            </a:lvl1pPr>
          </a:lstStyle>
          <a:p>
            <a:pPr>
              <a:defRPr/>
            </a:pPr>
            <a:fld id="{4B62FB1A-BE2A-495A-9973-55448F48AB7B}" type="datetimeFigureOut">
              <a:rPr lang="de-DE"/>
              <a:pPr>
                <a:defRPr/>
              </a:pPr>
              <a:t>04.05.2023</a:t>
            </a:fld>
            <a:endParaRPr lang="de-DE"/>
          </a:p>
        </p:txBody>
      </p:sp>
      <p:sp>
        <p:nvSpPr>
          <p:cNvPr id="4"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extLst>
          </p:cNvPr>
          <p:cNvSpPr>
            <a:spLocks noGrp="1"/>
          </p:cNvSpPr>
          <p:nvPr>
            <p:ph type="sldNum" sz="quarter" idx="12"/>
          </p:nvPr>
        </p:nvSpPr>
        <p:spPr/>
        <p:txBody>
          <a:bodyPr/>
          <a:lstStyle>
            <a:lvl1pPr>
              <a:defRPr/>
            </a:lvl1pPr>
          </a:lstStyle>
          <a:p>
            <a:pPr>
              <a:defRPr/>
            </a:pPr>
            <a:fld id="{8DE6B082-62AB-4C9E-AF8E-07468AFED855}"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extLst>
          </p:cNvPr>
          <p:cNvSpPr>
            <a:spLocks noGrp="1"/>
          </p:cNvSpPr>
          <p:nvPr>
            <p:ph type="dt" sz="half" idx="10"/>
          </p:nvPr>
        </p:nvSpPr>
        <p:spPr/>
        <p:txBody>
          <a:bodyPr/>
          <a:lstStyle>
            <a:lvl1pPr>
              <a:defRPr/>
            </a:lvl1pPr>
          </a:lstStyle>
          <a:p>
            <a:pPr>
              <a:defRPr/>
            </a:pPr>
            <a:fld id="{06E22351-DE6D-48D0-A2CE-D194BCBF6203}" type="datetimeFigureOut">
              <a:rPr lang="de-DE"/>
              <a:pPr>
                <a:defRPr/>
              </a:pPr>
              <a:t>04.05.2023</a:t>
            </a:fld>
            <a:endParaRPr lang="de-DE"/>
          </a:p>
        </p:txBody>
      </p:sp>
      <p:sp>
        <p:nvSpPr>
          <p:cNvPr id="3"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extLst>
          </p:cNvPr>
          <p:cNvSpPr>
            <a:spLocks noGrp="1"/>
          </p:cNvSpPr>
          <p:nvPr>
            <p:ph type="sldNum" sz="quarter" idx="12"/>
          </p:nvPr>
        </p:nvSpPr>
        <p:spPr/>
        <p:txBody>
          <a:bodyPr/>
          <a:lstStyle>
            <a:lvl1pPr>
              <a:defRPr/>
            </a:lvl1pPr>
          </a:lstStyle>
          <a:p>
            <a:pPr>
              <a:defRPr/>
            </a:pPr>
            <a:fld id="{66B0A888-EAF0-445C-B687-464766F9DBD2}"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extLst>
          </p:cNvPr>
          <p:cNvSpPr>
            <a:spLocks noGrp="1"/>
          </p:cNvSpPr>
          <p:nvPr>
            <p:ph type="dt" sz="half" idx="10"/>
          </p:nvPr>
        </p:nvSpPr>
        <p:spPr/>
        <p:txBody>
          <a:bodyPr/>
          <a:lstStyle>
            <a:lvl1pPr>
              <a:defRPr/>
            </a:lvl1pPr>
          </a:lstStyle>
          <a:p>
            <a:pPr>
              <a:defRPr/>
            </a:pPr>
            <a:fld id="{5154D079-B1C1-4B82-BE46-F5AF14F4519E}" type="datetimeFigureOut">
              <a:rPr lang="de-DE"/>
              <a:pPr>
                <a:defRPr/>
              </a:pPr>
              <a:t>04.05.2023</a:t>
            </a:fld>
            <a:endParaRPr lang="de-DE"/>
          </a:p>
        </p:txBody>
      </p:sp>
      <p:sp>
        <p:nvSpPr>
          <p:cNvPr id="6"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extLst>
          </p:cNvPr>
          <p:cNvSpPr>
            <a:spLocks noGrp="1"/>
          </p:cNvSpPr>
          <p:nvPr>
            <p:ph type="sldNum" sz="quarter" idx="12"/>
          </p:nvPr>
        </p:nvSpPr>
        <p:spPr/>
        <p:txBody>
          <a:bodyPr/>
          <a:lstStyle>
            <a:lvl1pPr>
              <a:defRPr/>
            </a:lvl1pPr>
          </a:lstStyle>
          <a:p>
            <a:pPr>
              <a:defRPr/>
            </a:pPr>
            <a:fld id="{CAD4535B-EC97-4678-8463-8BE7D1B6764A}"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extLst>
          </p:cNvPr>
          <p:cNvSpPr>
            <a:spLocks noGrp="1"/>
          </p:cNvSpPr>
          <p:nvPr>
            <p:ph type="dt" sz="half" idx="10"/>
          </p:nvPr>
        </p:nvSpPr>
        <p:spPr/>
        <p:txBody>
          <a:bodyPr/>
          <a:lstStyle>
            <a:lvl1pPr>
              <a:defRPr/>
            </a:lvl1pPr>
          </a:lstStyle>
          <a:p>
            <a:pPr>
              <a:defRPr/>
            </a:pPr>
            <a:fld id="{D9627304-13F9-48C3-B764-8E041D7BB45C}" type="datetimeFigureOut">
              <a:rPr lang="de-DE"/>
              <a:pPr>
                <a:defRPr/>
              </a:pPr>
              <a:t>04.05.2023</a:t>
            </a:fld>
            <a:endParaRPr lang="de-DE"/>
          </a:p>
        </p:txBody>
      </p:sp>
      <p:sp>
        <p:nvSpPr>
          <p:cNvPr id="6" name="Fußzeilenplatzhalter 4">
            <a:extLst>
              <a:ext uri="{FF2B5EF4-FFF2-40B4-BE49-F238E27FC236}"/>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extLst>
          </p:cNvPr>
          <p:cNvSpPr>
            <a:spLocks noGrp="1"/>
          </p:cNvSpPr>
          <p:nvPr>
            <p:ph type="sldNum" sz="quarter" idx="12"/>
          </p:nvPr>
        </p:nvSpPr>
        <p:spPr/>
        <p:txBody>
          <a:bodyPr/>
          <a:lstStyle>
            <a:lvl1pPr>
              <a:defRPr/>
            </a:lvl1pPr>
          </a:lstStyle>
          <a:p>
            <a:pPr>
              <a:defRPr/>
            </a:pPr>
            <a:fld id="{983CEA2B-25AD-45D6-8AEB-3D43BA05F612}"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7" name="Textplatzhalt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8222C33-FAFF-4044-98CA-876E3BA8B503}" type="datetimeFigureOut">
              <a:rPr lang="de-DE"/>
              <a:pPr>
                <a:defRPr/>
              </a:pPr>
              <a:t>04.05.2023</a:t>
            </a:fld>
            <a:endParaRPr lang="de-DE"/>
          </a:p>
        </p:txBody>
      </p:sp>
      <p:sp>
        <p:nvSpPr>
          <p:cNvPr id="5" name="Fußzeilenplatzhalt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CD42765-A0AF-4FD0-933D-76B91B863B1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pPr algn="ctr"/>
            <a:r>
              <a:rPr lang="de-DE" sz="6000" b="1" u="sng" smtClean="0">
                <a:solidFill>
                  <a:srgbClr val="FFFF00"/>
                </a:solidFill>
              </a:rPr>
              <a:t>Schwimm – Meister Fortbildung</a:t>
            </a:r>
          </a:p>
        </p:txBody>
      </p:sp>
      <p:sp>
        <p:nvSpPr>
          <p:cNvPr id="13315" name="Inhaltsplatzhalter 4"/>
          <p:cNvSpPr>
            <a:spLocks noGrp="1"/>
          </p:cNvSpPr>
          <p:nvPr>
            <p:ph sz="half" idx="1"/>
          </p:nvPr>
        </p:nvSpPr>
        <p:spPr/>
        <p:txBody>
          <a:bodyPr/>
          <a:lstStyle/>
          <a:p>
            <a:r>
              <a:rPr lang="de-DE" smtClean="0"/>
              <a:t>Reanimation</a:t>
            </a:r>
          </a:p>
          <a:p>
            <a:r>
              <a:rPr lang="de-DE" smtClean="0"/>
              <a:t>Herzinfarkt</a:t>
            </a:r>
          </a:p>
          <a:p>
            <a:r>
              <a:rPr lang="de-DE" smtClean="0"/>
              <a:t>Hitze – Notfälle</a:t>
            </a:r>
          </a:p>
          <a:p>
            <a:r>
              <a:rPr lang="de-DE" smtClean="0"/>
              <a:t>Ertrinkungs-Notfälle</a:t>
            </a:r>
          </a:p>
          <a:p>
            <a:r>
              <a:rPr lang="de-DE" smtClean="0"/>
              <a:t>Chlorgas – Unfälle</a:t>
            </a:r>
          </a:p>
          <a:p>
            <a:r>
              <a:rPr lang="de-DE" smtClean="0"/>
              <a:t>Verbrennungen - Sonnenbrand</a:t>
            </a:r>
          </a:p>
          <a:p>
            <a:r>
              <a:rPr lang="de-DE" smtClean="0"/>
              <a:t>Allgemeine Verletzungen</a:t>
            </a:r>
          </a:p>
        </p:txBody>
      </p:sp>
      <p:pic>
        <p:nvPicPr>
          <p:cNvPr id="13316" name="Picture 5"/>
          <p:cNvPicPr>
            <a:picLocks noGrp="1" noChangeAspect="1" noChangeArrowheads="1"/>
          </p:cNvPicPr>
          <p:nvPr>
            <p:ph sz="half" idx="2"/>
          </p:nvPr>
        </p:nvPicPr>
        <p:blipFill>
          <a:blip r:embed="rId2"/>
          <a:srcRect/>
          <a:stretch>
            <a:fillRect/>
          </a:stretch>
        </p:blipFill>
        <p:spPr>
          <a:xfrm>
            <a:off x="6172200" y="2316163"/>
            <a:ext cx="5181600" cy="337026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algn="ctr"/>
            <a:r>
              <a:rPr lang="de-DE" sz="6000" smtClean="0"/>
              <a:t>Pulskontrolle</a:t>
            </a:r>
          </a:p>
        </p:txBody>
      </p:sp>
      <p:pic>
        <p:nvPicPr>
          <p:cNvPr id="22531" name="Picture 2"/>
          <p:cNvPicPr>
            <a:picLocks noGrp="1" noChangeAspect="1" noChangeArrowheads="1"/>
          </p:cNvPicPr>
          <p:nvPr>
            <p:ph idx="1"/>
          </p:nvPr>
        </p:nvPicPr>
        <p:blipFill>
          <a:blip r:embed="rId2"/>
          <a:srcRect/>
          <a:stretch>
            <a:fillRect/>
          </a:stretch>
        </p:blipFill>
        <p:spPr>
          <a:xfrm>
            <a:off x="4010025" y="1587500"/>
            <a:ext cx="4238625" cy="49053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3554" name="Picture 2" descr="Kardiologie: Längere Reanimation würde mehr Leben erhalten - WELT"/>
          <p:cNvPicPr>
            <a:picLocks noChangeAspect="1" noChangeArrowheads="1"/>
          </p:cNvPicPr>
          <p:nvPr/>
        </p:nvPicPr>
        <p:blipFill>
          <a:blip r:embed="rId2"/>
          <a:srcRect/>
          <a:stretch>
            <a:fillRect/>
          </a:stretch>
        </p:blipFill>
        <p:spPr bwMode="auto">
          <a:xfrm>
            <a:off x="381000" y="214313"/>
            <a:ext cx="11430000" cy="6429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algn="ctr"/>
            <a:r>
              <a:rPr lang="de-DE" sz="6000" smtClean="0"/>
              <a:t>Beatmung ohne Hilfsmittel</a:t>
            </a:r>
          </a:p>
        </p:txBody>
      </p:sp>
      <p:sp>
        <p:nvSpPr>
          <p:cNvPr id="24579" name="Inhaltsplatzhalter 3"/>
          <p:cNvSpPr>
            <a:spLocks noGrp="1"/>
          </p:cNvSpPr>
          <p:nvPr>
            <p:ph sz="half" idx="1"/>
          </p:nvPr>
        </p:nvSpPr>
        <p:spPr/>
        <p:txBody>
          <a:bodyPr/>
          <a:lstStyle/>
          <a:p>
            <a:pPr algn="just"/>
            <a:r>
              <a:rPr lang="de-DE" sz="1400" b="1" smtClean="0">
                <a:solidFill>
                  <a:srgbClr val="000000"/>
                </a:solidFill>
                <a:latin typeface="Arial" charset="0"/>
                <a:cs typeface="Arial" charset="0"/>
              </a:rPr>
              <a:t>Beatmung Mund-zu-Nase</a:t>
            </a:r>
            <a:r>
              <a:rPr lang="de-DE" sz="1400" smtClean="0">
                <a:solidFill>
                  <a:srgbClr val="000000"/>
                </a:solidFill>
                <a:latin typeface="Arial" charset="0"/>
                <a:cs typeface="Arial" charset="0"/>
              </a:rPr>
              <a:t/>
            </a:r>
            <a:br>
              <a:rPr lang="de-DE" sz="1400" smtClean="0">
                <a:solidFill>
                  <a:srgbClr val="000000"/>
                </a:solidFill>
                <a:latin typeface="Arial" charset="0"/>
                <a:cs typeface="Arial" charset="0"/>
              </a:rPr>
            </a:br>
            <a:r>
              <a:rPr lang="de-DE" sz="1400" smtClean="0">
                <a:solidFill>
                  <a:srgbClr val="000000"/>
                </a:solidFill>
                <a:latin typeface="Arial" charset="0"/>
                <a:cs typeface="Arial" charset="0"/>
              </a:rPr>
              <a:t>Diese Art der Beatmung hat den Vorrang gegenüber der Mund-zu-Mund-Beatmung, die nur bei Verlegung oder Verletzung der Nase angewendet werden soll.</a:t>
            </a:r>
            <a:br>
              <a:rPr lang="de-DE" sz="1400" smtClean="0">
                <a:solidFill>
                  <a:srgbClr val="000000"/>
                </a:solidFill>
                <a:latin typeface="Arial" charset="0"/>
                <a:cs typeface="Arial" charset="0"/>
              </a:rPr>
            </a:br>
            <a:r>
              <a:rPr lang="de-DE" sz="1400" smtClean="0">
                <a:solidFill>
                  <a:srgbClr val="000000"/>
                </a:solidFill>
                <a:latin typeface="Arial" charset="0"/>
                <a:cs typeface="Arial" charset="0"/>
              </a:rPr>
              <a:t>Die Hände des Ersthelfers stellen die richtige Kopf- und Kieferhaltung des Patienten her. Der Kopf wird in den Nacken gebeugt und der Unterkiefer nach vorne gezogen. Mit dem Daumen schiebt der Helfer die Unterlippe gegen die Oberlippe und verschließt so den Mund. Nach tiefem Atemholen umschließt er mit seinem weit geöffnetem Mund fest die Nase das Patienten.</a:t>
            </a:r>
          </a:p>
          <a:p>
            <a:pPr algn="just"/>
            <a:r>
              <a:rPr lang="de-DE" sz="1400" b="1" smtClean="0">
                <a:solidFill>
                  <a:srgbClr val="000000"/>
                </a:solidFill>
                <a:latin typeface="Arial" charset="0"/>
                <a:cs typeface="Arial" charset="0"/>
              </a:rPr>
              <a:t>Beatmung Mund-zu-Mund</a:t>
            </a:r>
            <a:r>
              <a:rPr lang="de-DE" sz="1400" smtClean="0">
                <a:solidFill>
                  <a:srgbClr val="000000"/>
                </a:solidFill>
                <a:latin typeface="Arial" charset="0"/>
                <a:cs typeface="Arial" charset="0"/>
              </a:rPr>
              <a:t/>
            </a:r>
            <a:br>
              <a:rPr lang="de-DE" sz="1400" smtClean="0">
                <a:solidFill>
                  <a:srgbClr val="000000"/>
                </a:solidFill>
                <a:latin typeface="Arial" charset="0"/>
                <a:cs typeface="Arial" charset="0"/>
              </a:rPr>
            </a:br>
            <a:r>
              <a:rPr lang="de-DE" sz="1400" smtClean="0">
                <a:solidFill>
                  <a:srgbClr val="000000"/>
                </a:solidFill>
                <a:latin typeface="Arial" charset="0"/>
                <a:cs typeface="Arial" charset="0"/>
              </a:rPr>
              <a:t>Bei gleicher Beatmungslage wie bei der Mund-zu-Nase-Beatmung, verschließen nun Daumen und Zeigefinger der Hand, die bisher an der Stirnhaargrenze lag und jetzt in Richtung Nase geschoben wird, die Nase des Verletzten. Die Hand am Unterkiefer öffnet dessen Mund etwa 1 cm breit. Der Helfer umschließt mit seinem weit geöffneten Mund den Mund des zu Beatmenden.</a:t>
            </a:r>
          </a:p>
          <a:p>
            <a:endParaRPr lang="de-DE" sz="1200" smtClean="0"/>
          </a:p>
        </p:txBody>
      </p:sp>
      <p:pic>
        <p:nvPicPr>
          <p:cNvPr id="24580" name="Picture 2" descr="Beatmung"/>
          <p:cNvPicPr>
            <a:picLocks noGrp="1" noChangeAspect="1" noChangeArrowheads="1"/>
          </p:cNvPicPr>
          <p:nvPr>
            <p:ph sz="half" idx="2"/>
          </p:nvPr>
        </p:nvPicPr>
        <p:blipFill>
          <a:blip r:embed="rId2"/>
          <a:srcRect/>
          <a:stretch>
            <a:fillRect/>
          </a:stretch>
        </p:blipFill>
        <p:spPr>
          <a:xfrm>
            <a:off x="7810500" y="2925763"/>
            <a:ext cx="1905000" cy="21526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5602" name="Titel 1"/>
          <p:cNvSpPr>
            <a:spLocks noGrp="1"/>
          </p:cNvSpPr>
          <p:nvPr>
            <p:ph type="ctrTitle"/>
          </p:nvPr>
        </p:nvSpPr>
        <p:spPr>
          <a:xfrm>
            <a:off x="1524000" y="800100"/>
            <a:ext cx="9144000" cy="1047750"/>
          </a:xfrm>
        </p:spPr>
        <p:txBody>
          <a:bodyPr/>
          <a:lstStyle/>
          <a:p>
            <a:r>
              <a:rPr lang="de-DE" smtClean="0"/>
              <a:t>Beatmung mit Hilfsmittel</a:t>
            </a:r>
          </a:p>
        </p:txBody>
      </p:sp>
      <p:sp>
        <p:nvSpPr>
          <p:cNvPr id="25603" name="Untertitel 4"/>
          <p:cNvSpPr>
            <a:spLocks noGrp="1"/>
          </p:cNvSpPr>
          <p:nvPr>
            <p:ph type="subTitle" idx="1"/>
          </p:nvPr>
        </p:nvSpPr>
        <p:spPr>
          <a:xfrm>
            <a:off x="1277938" y="1890713"/>
            <a:ext cx="9144000" cy="3848100"/>
          </a:xfrm>
        </p:spPr>
        <p:txBody>
          <a:bodyPr/>
          <a:lstStyle/>
          <a:p>
            <a:r>
              <a:rPr lang="de-DE" smtClean="0">
                <a:solidFill>
                  <a:srgbClr val="000000"/>
                </a:solidFill>
                <a:latin typeface="Univers"/>
              </a:rPr>
              <a:t>Beispiele: Laerdal Pocket Mask, Beatmungsbeutel, Tubus</a:t>
            </a:r>
            <a:endParaRPr lang="de-DE" smtClean="0"/>
          </a:p>
        </p:txBody>
      </p:sp>
      <p:pic>
        <p:nvPicPr>
          <p:cNvPr id="25604" name="Picture 4" descr="Laerdal Beatmungsmaske Pocket MASK | Medizintechnik Patz GmbH"/>
          <p:cNvPicPr>
            <a:picLocks noChangeAspect="1" noChangeArrowheads="1"/>
          </p:cNvPicPr>
          <p:nvPr/>
        </p:nvPicPr>
        <p:blipFill>
          <a:blip r:embed="rId2"/>
          <a:srcRect/>
          <a:stretch>
            <a:fillRect/>
          </a:stretch>
        </p:blipFill>
        <p:spPr bwMode="auto">
          <a:xfrm>
            <a:off x="1662113" y="2619375"/>
            <a:ext cx="2343150" cy="1952625"/>
          </a:xfrm>
          <a:prstGeom prst="rect">
            <a:avLst/>
          </a:prstGeom>
          <a:noFill/>
          <a:ln w="9525">
            <a:noFill/>
            <a:miter lim="800000"/>
            <a:headEnd/>
            <a:tailEnd/>
          </a:ln>
        </p:spPr>
      </p:pic>
      <p:pic>
        <p:nvPicPr>
          <p:cNvPr id="25605" name="Picture 6" descr="Ambu Spur II Einweg-Beatmungsbeutel, Erwachsene"/>
          <p:cNvPicPr>
            <a:picLocks noChangeAspect="1" noChangeArrowheads="1"/>
          </p:cNvPicPr>
          <p:nvPr/>
        </p:nvPicPr>
        <p:blipFill>
          <a:blip r:embed="rId3"/>
          <a:srcRect/>
          <a:stretch>
            <a:fillRect/>
          </a:stretch>
        </p:blipFill>
        <p:spPr bwMode="auto">
          <a:xfrm>
            <a:off x="1524000" y="4614863"/>
            <a:ext cx="2619375" cy="1743075"/>
          </a:xfrm>
          <a:prstGeom prst="rect">
            <a:avLst/>
          </a:prstGeom>
          <a:noFill/>
          <a:ln w="9525">
            <a:noFill/>
            <a:miter lim="800000"/>
            <a:headEnd/>
            <a:tailEnd/>
          </a:ln>
        </p:spPr>
      </p:pic>
      <p:pic>
        <p:nvPicPr>
          <p:cNvPr id="25606" name="Picture 8" descr="Larynxtubus – Wikipedia"/>
          <p:cNvPicPr>
            <a:picLocks noChangeAspect="1" noChangeArrowheads="1"/>
          </p:cNvPicPr>
          <p:nvPr/>
        </p:nvPicPr>
        <p:blipFill>
          <a:blip r:embed="rId4"/>
          <a:srcRect/>
          <a:stretch>
            <a:fillRect/>
          </a:stretch>
        </p:blipFill>
        <p:spPr bwMode="auto">
          <a:xfrm>
            <a:off x="4749800" y="4505325"/>
            <a:ext cx="2466975" cy="1847850"/>
          </a:xfrm>
          <a:prstGeom prst="rect">
            <a:avLst/>
          </a:prstGeom>
          <a:noFill/>
          <a:ln w="9525">
            <a:noFill/>
            <a:miter lim="800000"/>
            <a:headEnd/>
            <a:tailEnd/>
          </a:ln>
        </p:spPr>
      </p:pic>
      <p:pic>
        <p:nvPicPr>
          <p:cNvPr id="25607" name="Picture 10" descr="RÜSCH® Super SafetyClear Endotrachealtubus mit Cuff | Größenauswahl |  Meier-Medizintechnik"/>
          <p:cNvPicPr>
            <a:picLocks noChangeAspect="1" noChangeArrowheads="1"/>
          </p:cNvPicPr>
          <p:nvPr/>
        </p:nvPicPr>
        <p:blipFill>
          <a:blip r:embed="rId5"/>
          <a:srcRect/>
          <a:stretch>
            <a:fillRect/>
          </a:stretch>
        </p:blipFill>
        <p:spPr bwMode="auto">
          <a:xfrm>
            <a:off x="8048625" y="3067050"/>
            <a:ext cx="2219325" cy="1057275"/>
          </a:xfrm>
          <a:prstGeom prst="rect">
            <a:avLst/>
          </a:prstGeom>
          <a:noFill/>
          <a:ln w="9525">
            <a:noFill/>
            <a:miter lim="800000"/>
            <a:headEnd/>
            <a:tailEnd/>
          </a:ln>
        </p:spPr>
      </p:pic>
      <p:pic>
        <p:nvPicPr>
          <p:cNvPr id="25608" name="Picture 12" descr="Intersurgical® Guedel-Tubus | Größe: 1 / ISO 6.5 | Farbe: Braun |  Meier-Medizintechnik"/>
          <p:cNvPicPr>
            <a:picLocks noChangeAspect="1" noChangeArrowheads="1"/>
          </p:cNvPicPr>
          <p:nvPr/>
        </p:nvPicPr>
        <p:blipFill>
          <a:blip r:embed="rId6"/>
          <a:srcRect/>
          <a:stretch>
            <a:fillRect/>
          </a:stretch>
        </p:blipFill>
        <p:spPr bwMode="auto">
          <a:xfrm>
            <a:off x="4554538" y="2628900"/>
            <a:ext cx="2857500" cy="1600200"/>
          </a:xfrm>
          <a:prstGeom prst="rect">
            <a:avLst/>
          </a:prstGeom>
          <a:noFill/>
          <a:ln w="9525">
            <a:noFill/>
            <a:miter lim="800000"/>
            <a:headEnd/>
            <a:tailEnd/>
          </a:ln>
        </p:spPr>
      </p:pic>
      <p:pic>
        <p:nvPicPr>
          <p:cNvPr id="25609" name="Picture 14" descr="Laryngoskop-Spatel-Optionen für die Intubation von pädiatrischen Patienten  - HEINE Optotechnik"/>
          <p:cNvPicPr>
            <a:picLocks noChangeAspect="1" noChangeArrowheads="1"/>
          </p:cNvPicPr>
          <p:nvPr/>
        </p:nvPicPr>
        <p:blipFill>
          <a:blip r:embed="rId7"/>
          <a:srcRect/>
          <a:stretch>
            <a:fillRect/>
          </a:stretch>
        </p:blipFill>
        <p:spPr bwMode="auto">
          <a:xfrm>
            <a:off x="7558088" y="4572000"/>
            <a:ext cx="2790825" cy="1638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algn="ctr"/>
            <a:r>
              <a:rPr lang="de-DE" sz="6000" smtClean="0"/>
              <a:t>Kammerflimmern</a:t>
            </a:r>
          </a:p>
        </p:txBody>
      </p:sp>
      <p:sp>
        <p:nvSpPr>
          <p:cNvPr id="26627" name="Inhaltsplatzhalter 2"/>
          <p:cNvSpPr>
            <a:spLocks noGrp="1"/>
          </p:cNvSpPr>
          <p:nvPr>
            <p:ph idx="1"/>
          </p:nvPr>
        </p:nvSpPr>
        <p:spPr>
          <a:xfrm>
            <a:off x="838200" y="1825625"/>
            <a:ext cx="10515600" cy="4860925"/>
          </a:xfrm>
        </p:spPr>
        <p:txBody>
          <a:bodyPr/>
          <a:lstStyle/>
          <a:p>
            <a:pPr marL="0" indent="0">
              <a:buFont typeface="Arial" charset="0"/>
              <a:buNone/>
            </a:pPr>
            <a:r>
              <a:rPr lang="de-DE" smtClean="0">
                <a:solidFill>
                  <a:srgbClr val="202124"/>
                </a:solidFill>
                <a:latin typeface="Google Sans"/>
              </a:rPr>
              <a:t>Kammerflimmern </a:t>
            </a:r>
            <a:r>
              <a:rPr lang="de-DE" smtClean="0">
                <a:solidFill>
                  <a:srgbClr val="040C28"/>
                </a:solidFill>
                <a:latin typeface="Google Sans"/>
              </a:rPr>
              <a:t>führt innerhalb von wenigen Sekunden zur Bewusstlosigkeit und ist ein absoluter Notfall</a:t>
            </a:r>
            <a:r>
              <a:rPr lang="de-DE" smtClean="0">
                <a:solidFill>
                  <a:srgbClr val="202124"/>
                </a:solidFill>
                <a:latin typeface="Google Sans"/>
              </a:rPr>
              <a:t>. Es wird durch eine unkoordinierte Serie von sehr schnellen, aber nutzlosen Kontraktionen des Herzmuskels verursacht. Ursache ist ein Chaos im Erregungsleitungssystem mit über 300-800 Schlägen pro Minute.</a:t>
            </a:r>
            <a:endParaRPr lang="de-DE" smtClean="0"/>
          </a:p>
        </p:txBody>
      </p:sp>
      <p:pic>
        <p:nvPicPr>
          <p:cNvPr id="26628" name="Picture 2" descr="Kammerflimmern - Herz- und Gefäßkrankheiten - MSD Manual ..."/>
          <p:cNvPicPr>
            <a:picLocks noChangeAspect="1" noChangeArrowheads="1"/>
          </p:cNvPicPr>
          <p:nvPr/>
        </p:nvPicPr>
        <p:blipFill>
          <a:blip r:embed="rId2"/>
          <a:srcRect/>
          <a:stretch>
            <a:fillRect/>
          </a:stretch>
        </p:blipFill>
        <p:spPr bwMode="auto">
          <a:xfrm>
            <a:off x="1514475" y="3892550"/>
            <a:ext cx="3333750" cy="2600325"/>
          </a:xfrm>
          <a:prstGeom prst="rect">
            <a:avLst/>
          </a:prstGeom>
          <a:noFill/>
          <a:ln w="9525">
            <a:noFill/>
            <a:miter lim="800000"/>
            <a:headEnd/>
            <a:tailEnd/>
          </a:ln>
        </p:spPr>
      </p:pic>
      <p:pic>
        <p:nvPicPr>
          <p:cNvPr id="26629" name="Picture 4" descr="Kammerflimmern - Fokus-EKG"/>
          <p:cNvPicPr>
            <a:picLocks noChangeAspect="1" noChangeArrowheads="1"/>
          </p:cNvPicPr>
          <p:nvPr/>
        </p:nvPicPr>
        <p:blipFill>
          <a:blip r:embed="rId3"/>
          <a:srcRect/>
          <a:stretch>
            <a:fillRect/>
          </a:stretch>
        </p:blipFill>
        <p:spPr bwMode="auto">
          <a:xfrm>
            <a:off x="5391150" y="3892550"/>
            <a:ext cx="5553075" cy="2579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algn="ctr"/>
            <a:r>
              <a:rPr lang="de-DE" sz="6000" smtClean="0"/>
              <a:t>Defibrillation</a:t>
            </a:r>
          </a:p>
        </p:txBody>
      </p:sp>
      <p:sp>
        <p:nvSpPr>
          <p:cNvPr id="27651" name="Inhaltsplatzhalter 2"/>
          <p:cNvSpPr>
            <a:spLocks noGrp="1"/>
          </p:cNvSpPr>
          <p:nvPr>
            <p:ph idx="1"/>
          </p:nvPr>
        </p:nvSpPr>
        <p:spPr>
          <a:xfrm>
            <a:off x="1009650" y="1430338"/>
            <a:ext cx="10515600" cy="4351337"/>
          </a:xfrm>
        </p:spPr>
        <p:txBody>
          <a:bodyPr/>
          <a:lstStyle/>
          <a:p>
            <a:pPr marL="0" indent="0">
              <a:buFont typeface="Arial" charset="0"/>
              <a:buNone/>
            </a:pPr>
            <a:r>
              <a:rPr lang="de-DE" smtClean="0">
                <a:solidFill>
                  <a:srgbClr val="202124"/>
                </a:solidFill>
                <a:latin typeface="Google Sans"/>
              </a:rPr>
              <a:t>Die Defibrillation </a:t>
            </a:r>
            <a:r>
              <a:rPr lang="de-DE" smtClean="0">
                <a:solidFill>
                  <a:srgbClr val="040C28"/>
                </a:solidFill>
                <a:latin typeface="Google Sans"/>
              </a:rPr>
              <a:t>versorgt das Herz mit Elektroschocks, um den natürlichen Sinusrhythmus wiederherzustellen</a:t>
            </a:r>
            <a:r>
              <a:rPr lang="de-DE" smtClean="0">
                <a:solidFill>
                  <a:srgbClr val="202124"/>
                </a:solidFill>
                <a:latin typeface="Google Sans"/>
              </a:rPr>
              <a:t>. Diese nicht-synchronisierte elektrischen Impulse werden häufig in lebensbedrohlichen Situationen notwendig, in denen der Patient keinen Puls aufweist.</a:t>
            </a:r>
          </a:p>
          <a:p>
            <a:pPr marL="0" indent="0">
              <a:buFont typeface="Arial" charset="0"/>
              <a:buNone/>
            </a:pPr>
            <a:endParaRPr lang="de-DE" smtClean="0"/>
          </a:p>
        </p:txBody>
      </p:sp>
      <p:pic>
        <p:nvPicPr>
          <p:cNvPr id="27652" name="Picture 2" descr="undefined"/>
          <p:cNvPicPr>
            <a:picLocks noChangeAspect="1" noChangeArrowheads="1"/>
          </p:cNvPicPr>
          <p:nvPr/>
        </p:nvPicPr>
        <p:blipFill>
          <a:blip r:embed="rId2"/>
          <a:srcRect/>
          <a:stretch>
            <a:fillRect/>
          </a:stretch>
        </p:blipFill>
        <p:spPr bwMode="auto">
          <a:xfrm>
            <a:off x="1476375" y="3824288"/>
            <a:ext cx="1822450" cy="2352675"/>
          </a:xfrm>
          <a:prstGeom prst="rect">
            <a:avLst/>
          </a:prstGeom>
          <a:noFill/>
          <a:ln w="9525">
            <a:noFill/>
            <a:miter lim="800000"/>
            <a:headEnd/>
            <a:tailEnd/>
          </a:ln>
        </p:spPr>
      </p:pic>
      <p:pic>
        <p:nvPicPr>
          <p:cNvPr id="27653" name="Picture 4" descr="Defibrillators - What are Defibrillators? | NHLBI, NIH"/>
          <p:cNvPicPr>
            <a:picLocks noChangeAspect="1" noChangeArrowheads="1"/>
          </p:cNvPicPr>
          <p:nvPr/>
        </p:nvPicPr>
        <p:blipFill>
          <a:blip r:embed="rId3"/>
          <a:srcRect/>
          <a:stretch>
            <a:fillRect/>
          </a:stretch>
        </p:blipFill>
        <p:spPr bwMode="auto">
          <a:xfrm>
            <a:off x="5772150" y="3186113"/>
            <a:ext cx="3281363" cy="29908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algn="ctr"/>
            <a:r>
              <a:rPr lang="de-DE" sz="6000" smtClean="0"/>
              <a:t>ICD – implantierter Defibrillator</a:t>
            </a:r>
          </a:p>
        </p:txBody>
      </p:sp>
      <p:pic>
        <p:nvPicPr>
          <p:cNvPr id="28675" name="Picture 2" descr="Grafik: Ein ICD-Gerät gibt einen oder mehrere Stromstöße zur Normalisierung des Herzrhythmus ab"/>
          <p:cNvPicPr>
            <a:picLocks noGrp="1" noChangeAspect="1" noChangeArrowheads="1"/>
          </p:cNvPicPr>
          <p:nvPr>
            <p:ph idx="1"/>
          </p:nvPr>
        </p:nvPicPr>
        <p:blipFill>
          <a:blip r:embed="rId2"/>
          <a:srcRect/>
          <a:stretch>
            <a:fillRect/>
          </a:stretch>
        </p:blipFill>
        <p:spPr>
          <a:xfrm>
            <a:off x="3895725" y="1825625"/>
            <a:ext cx="4400550" cy="43513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pPr algn="ctr"/>
            <a:r>
              <a:rPr lang="de-DE" sz="6000" b="1" u="sng" smtClean="0"/>
              <a:t>CAVE</a:t>
            </a:r>
          </a:p>
        </p:txBody>
      </p:sp>
      <p:sp>
        <p:nvSpPr>
          <p:cNvPr id="29699" name="Inhaltsplatzhalter 2"/>
          <p:cNvSpPr>
            <a:spLocks noGrp="1"/>
          </p:cNvSpPr>
          <p:nvPr>
            <p:ph idx="1"/>
          </p:nvPr>
        </p:nvSpPr>
        <p:spPr/>
        <p:txBody>
          <a:bodyPr/>
          <a:lstStyle/>
          <a:p>
            <a:r>
              <a:rPr lang="de-DE" smtClean="0"/>
              <a:t>Keine Defibrillation am nassen Patienten</a:t>
            </a:r>
          </a:p>
          <a:p>
            <a:r>
              <a:rPr lang="de-DE" smtClean="0"/>
              <a:t>Keine Defibrillation bei nassem Boden</a:t>
            </a:r>
          </a:p>
          <a:p>
            <a:r>
              <a:rPr lang="de-DE" smtClean="0"/>
              <a:t>Die Defibrillation </a:t>
            </a:r>
            <a:r>
              <a:rPr lang="de-DE" b="1" u="sng" smtClean="0"/>
              <a:t>laut</a:t>
            </a:r>
            <a:r>
              <a:rPr lang="de-DE" smtClean="0"/>
              <a:t> ankündigen</a:t>
            </a:r>
          </a:p>
          <a:p>
            <a:r>
              <a:rPr lang="de-DE" smtClean="0"/>
              <a:t>Patient darf nicht berührt werden</a:t>
            </a:r>
          </a:p>
          <a:p>
            <a:r>
              <a:rPr lang="de-DE" smtClean="0"/>
              <a:t>Keine Defibrillation bei Körperkerntemperatur unter 27 Grad</a:t>
            </a:r>
          </a:p>
          <a:p>
            <a:r>
              <a:rPr lang="de-DE" smtClean="0"/>
              <a:t>Keine Defibrillation bei metallischem Kontakt am Boden</a:t>
            </a:r>
          </a:p>
          <a:p>
            <a:r>
              <a:rPr lang="de-DE" smtClean="0"/>
              <a:t>Keine Defibrillation in Explosiongefährdeter Umgebung</a:t>
            </a:r>
          </a:p>
          <a:p>
            <a:endParaRPr lang="de-DE" smtClean="0"/>
          </a:p>
          <a:p>
            <a:endParaRPr lang="de-DE"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0722" name="Titel 3"/>
          <p:cNvSpPr>
            <a:spLocks noGrp="1"/>
          </p:cNvSpPr>
          <p:nvPr>
            <p:ph type="title"/>
          </p:nvPr>
        </p:nvSpPr>
        <p:spPr/>
        <p:txBody>
          <a:bodyPr/>
          <a:lstStyle/>
          <a:p>
            <a:pPr algn="ctr"/>
            <a:r>
              <a:rPr lang="de-DE" sz="6000" smtClean="0">
                <a:latin typeface="Arial" charset="0"/>
                <a:cs typeface="Arial" charset="0"/>
              </a:rPr>
              <a:t>Ertrinkungsunfälle</a:t>
            </a:r>
          </a:p>
        </p:txBody>
      </p:sp>
      <p:sp>
        <p:nvSpPr>
          <p:cNvPr id="30723" name="Textplatzhalter 5"/>
          <p:cNvSpPr>
            <a:spLocks noGrp="1"/>
          </p:cNvSpPr>
          <p:nvPr>
            <p:ph type="body" idx="1"/>
          </p:nvPr>
        </p:nvSpPr>
        <p:spPr/>
        <p:txBody>
          <a:bodyPr/>
          <a:lstStyle/>
          <a:p>
            <a:r>
              <a:rPr lang="de-DE" smtClean="0"/>
              <a:t>Das Trockene Ertrinken</a:t>
            </a:r>
          </a:p>
        </p:txBody>
      </p:sp>
      <p:sp>
        <p:nvSpPr>
          <p:cNvPr id="30724" name="Inhaltsplatzhalter 6"/>
          <p:cNvSpPr>
            <a:spLocks noGrp="1"/>
          </p:cNvSpPr>
          <p:nvPr>
            <p:ph sz="half" idx="2"/>
          </p:nvPr>
        </p:nvSpPr>
        <p:spPr/>
        <p:txBody>
          <a:bodyPr/>
          <a:lstStyle/>
          <a:p>
            <a:r>
              <a:rPr lang="de-DE" sz="2000" smtClean="0">
                <a:solidFill>
                  <a:srgbClr val="000000"/>
                </a:solidFill>
                <a:latin typeface="Arial" charset="0"/>
                <a:cs typeface="Arial" charset="0"/>
              </a:rPr>
              <a:t>Beim trockenen Ertrinken kommt es durch eine Reizung des Nervus Vagus, der am Kehlkopf sitzt, zu Herzverlangsamung und Herzstillstand. Dabei laufen auch Impulse über einen zweiten Nerv </a:t>
            </a:r>
            <a:br>
              <a:rPr lang="de-DE" sz="2000" smtClean="0">
                <a:solidFill>
                  <a:srgbClr val="000000"/>
                </a:solidFill>
                <a:latin typeface="Arial" charset="0"/>
                <a:cs typeface="Arial" charset="0"/>
              </a:rPr>
            </a:br>
            <a:r>
              <a:rPr lang="de-DE" sz="2000" smtClean="0">
                <a:solidFill>
                  <a:srgbClr val="000000"/>
                </a:solidFill>
                <a:latin typeface="Arial" charset="0"/>
                <a:cs typeface="Arial" charset="0"/>
              </a:rPr>
              <a:t>( R. laryngus recurrens), der zur Kehlkopfmuskulatur führt und dort den Stimmritzenkrampf auslöst. Meist wird durch den ausgelösten Hustenreiz der Stimmritzenkrampf gleich wieder durchbrochen, aber in ca 10% der Fälle kommt es auf diese Art zum trockenen Ertrinken.</a:t>
            </a:r>
            <a:endParaRPr lang="de-DE" sz="2000" smtClean="0">
              <a:latin typeface="Arial" charset="0"/>
              <a:cs typeface="Arial" charset="0"/>
            </a:endParaRPr>
          </a:p>
        </p:txBody>
      </p:sp>
      <p:sp>
        <p:nvSpPr>
          <p:cNvPr id="30725" name="Textplatzhalter 7"/>
          <p:cNvSpPr>
            <a:spLocks noGrp="1"/>
          </p:cNvSpPr>
          <p:nvPr>
            <p:ph type="body" sz="quarter" idx="3"/>
          </p:nvPr>
        </p:nvSpPr>
        <p:spPr/>
        <p:txBody>
          <a:bodyPr/>
          <a:lstStyle/>
          <a:p>
            <a:r>
              <a:rPr lang="de-DE" smtClean="0"/>
              <a:t>Das nasse Ertrinken</a:t>
            </a:r>
          </a:p>
        </p:txBody>
      </p:sp>
      <p:sp>
        <p:nvSpPr>
          <p:cNvPr id="30726" name="Inhaltsplatzhalter 8"/>
          <p:cNvSpPr>
            <a:spLocks noGrp="1"/>
          </p:cNvSpPr>
          <p:nvPr>
            <p:ph sz="quarter" idx="4"/>
          </p:nvPr>
        </p:nvSpPr>
        <p:spPr/>
        <p:txBody>
          <a:bodyPr/>
          <a:lstStyle/>
          <a:p>
            <a:r>
              <a:rPr lang="de-DE" sz="2000" smtClean="0">
                <a:solidFill>
                  <a:srgbClr val="000000"/>
                </a:solidFill>
                <a:latin typeface="Arial" charset="0"/>
                <a:cs typeface="Arial" charset="0"/>
              </a:rPr>
              <a:t>Beim nassen Ertrinken dringt das Wasser ohne Blockade durch die Atemwege bis zur Lunge vor und verhindert den Gasaustausch.</a:t>
            </a:r>
            <a:r>
              <a:rPr lang="de-DE" sz="2000" smtClean="0">
                <a:latin typeface="Arial" charset="0"/>
                <a:cs typeface="Arial" charset="0"/>
              </a:rPr>
              <a:t/>
            </a:r>
            <a:br>
              <a:rPr lang="de-DE" sz="2000" smtClean="0">
                <a:latin typeface="Arial" charset="0"/>
                <a:cs typeface="Arial" charset="0"/>
              </a:rPr>
            </a:br>
            <a:r>
              <a:rPr lang="de-DE" sz="2000" smtClean="0">
                <a:solidFill>
                  <a:srgbClr val="000000"/>
                </a:solidFill>
                <a:latin typeface="Arial" charset="0"/>
                <a:cs typeface="Arial" charset="0"/>
              </a:rPr>
              <a:t>Zudem wird wie nachfolgend beschrieben, das komplette Blutbild verändert. Die Chancen auf eine Rettung sind minimal, da neben den Komplikationen, die durch das Ertrinken verursacht werden, auch die Lungen massiv geschädigt werden ( Lungenentzündung).</a:t>
            </a:r>
            <a:endParaRPr lang="de-DE" sz="2000" smtClean="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1746" name="Picture 2" descr="Tauch- und Ertrinkungsunfälle | SpringerLink"/>
          <p:cNvPicPr>
            <a:picLocks noChangeAspect="1" noChangeArrowheads="1"/>
          </p:cNvPicPr>
          <p:nvPr/>
        </p:nvPicPr>
        <p:blipFill>
          <a:blip r:embed="rId2"/>
          <a:srcRect/>
          <a:stretch>
            <a:fillRect/>
          </a:stretch>
        </p:blipFill>
        <p:spPr bwMode="auto">
          <a:xfrm>
            <a:off x="4181475" y="909638"/>
            <a:ext cx="3829050" cy="5038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a:r>
              <a:rPr lang="de-DE" sz="6000" b="1" u="sng" smtClean="0"/>
              <a:t>Reanimation</a:t>
            </a:r>
          </a:p>
        </p:txBody>
      </p:sp>
      <p:sp>
        <p:nvSpPr>
          <p:cNvPr id="14339" name="Inhaltsplatzhalter 4"/>
          <p:cNvSpPr>
            <a:spLocks noGrp="1"/>
          </p:cNvSpPr>
          <p:nvPr>
            <p:ph idx="1"/>
          </p:nvPr>
        </p:nvSpPr>
        <p:spPr/>
        <p:txBody>
          <a:bodyPr/>
          <a:lstStyle/>
          <a:p>
            <a:r>
              <a:rPr lang="de-DE" sz="4800" smtClean="0"/>
              <a:t>Moralische Verpflichtung</a:t>
            </a:r>
          </a:p>
          <a:p>
            <a:r>
              <a:rPr lang="de-DE" sz="4800" smtClean="0"/>
              <a:t>Gesetzliche Verpflichtung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2770" name="Inhaltsplatzhalter 2"/>
          <p:cNvSpPr>
            <a:spLocks noGrp="1"/>
          </p:cNvSpPr>
          <p:nvPr>
            <p:ph idx="4294967295"/>
          </p:nvPr>
        </p:nvSpPr>
        <p:spPr>
          <a:xfrm>
            <a:off x="723900" y="434975"/>
            <a:ext cx="10515600" cy="5775325"/>
          </a:xfrm>
        </p:spPr>
        <p:txBody>
          <a:bodyPr/>
          <a:lstStyle/>
          <a:p>
            <a:pPr marL="0" indent="0" algn="ctr">
              <a:buFont typeface="Arial" charset="0"/>
              <a:buNone/>
            </a:pPr>
            <a:r>
              <a:rPr lang="de-DE" sz="5400" smtClean="0"/>
              <a:t>Erste Hilfe bei Ertrinkungsunfällen</a:t>
            </a:r>
          </a:p>
        </p:txBody>
      </p:sp>
      <p:pic>
        <p:nvPicPr>
          <p:cNvPr id="32771" name="Picture 2" descr="Badeunfall: schnelle und richtige Hilfe ist entscheidend"/>
          <p:cNvPicPr>
            <a:picLocks noChangeAspect="1" noChangeArrowheads="1"/>
          </p:cNvPicPr>
          <p:nvPr/>
        </p:nvPicPr>
        <p:blipFill>
          <a:blip r:embed="rId2"/>
          <a:srcRect/>
          <a:stretch>
            <a:fillRect/>
          </a:stretch>
        </p:blipFill>
        <p:spPr bwMode="auto">
          <a:xfrm>
            <a:off x="2795588" y="1676400"/>
            <a:ext cx="6924675" cy="4610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algn="ctr"/>
            <a:r>
              <a:rPr lang="de-DE" sz="6000" smtClean="0"/>
              <a:t>Notarztindikation</a:t>
            </a:r>
          </a:p>
        </p:txBody>
      </p:sp>
      <p:pic>
        <p:nvPicPr>
          <p:cNvPr id="33795" name="Picture 4"/>
          <p:cNvPicPr>
            <a:picLocks noGrp="1" noChangeAspect="1" noChangeArrowheads="1"/>
          </p:cNvPicPr>
          <p:nvPr>
            <p:ph idx="1"/>
          </p:nvPr>
        </p:nvPicPr>
        <p:blipFill>
          <a:blip r:embed="rId2"/>
          <a:srcRect/>
          <a:stretch>
            <a:fillRect/>
          </a:stretch>
        </p:blipFill>
        <p:spPr>
          <a:xfrm>
            <a:off x="3252788" y="1825625"/>
            <a:ext cx="5686425" cy="43513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algn="ctr"/>
            <a:r>
              <a:rPr lang="de-DE" sz="6000" smtClean="0"/>
              <a:t>Notarztindikation</a:t>
            </a:r>
          </a:p>
        </p:txBody>
      </p:sp>
      <p:pic>
        <p:nvPicPr>
          <p:cNvPr id="34819" name="Picture 2"/>
          <p:cNvPicPr>
            <a:picLocks noGrp="1" noChangeAspect="1" noChangeArrowheads="1"/>
          </p:cNvPicPr>
          <p:nvPr>
            <p:ph idx="1"/>
          </p:nvPr>
        </p:nvPicPr>
        <p:blipFill>
          <a:blip r:embed="rId2"/>
          <a:srcRect/>
          <a:stretch>
            <a:fillRect/>
          </a:stretch>
        </p:blipFill>
        <p:spPr>
          <a:xfrm>
            <a:off x="3233738" y="1816100"/>
            <a:ext cx="5248275" cy="435133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3"/>
          <p:cNvSpPr>
            <a:spLocks noGrp="1"/>
          </p:cNvSpPr>
          <p:nvPr>
            <p:ph type="title" idx="4294967295"/>
          </p:nvPr>
        </p:nvSpPr>
        <p:spPr/>
        <p:txBody>
          <a:bodyPr/>
          <a:lstStyle/>
          <a:p>
            <a:pPr algn="ctr"/>
            <a:r>
              <a:rPr lang="de-DE" sz="6000" b="1" u="sng" smtClean="0">
                <a:solidFill>
                  <a:srgbClr val="FFFF00"/>
                </a:solidFill>
              </a:rPr>
              <a:t>Schwimm – Meister Fortbildung</a:t>
            </a:r>
          </a:p>
        </p:txBody>
      </p:sp>
      <p:sp>
        <p:nvSpPr>
          <p:cNvPr id="35843" name="Inhaltsplatzhalter 4"/>
          <p:cNvSpPr>
            <a:spLocks noGrp="1"/>
          </p:cNvSpPr>
          <p:nvPr>
            <p:ph sz="half" idx="4294967295"/>
          </p:nvPr>
        </p:nvSpPr>
        <p:spPr>
          <a:xfrm>
            <a:off x="838200" y="1825625"/>
            <a:ext cx="5181600" cy="4351338"/>
          </a:xfrm>
        </p:spPr>
        <p:txBody>
          <a:bodyPr/>
          <a:lstStyle/>
          <a:p>
            <a:r>
              <a:rPr lang="de-DE" smtClean="0"/>
              <a:t>Reanimation</a:t>
            </a:r>
          </a:p>
          <a:p>
            <a:r>
              <a:rPr lang="de-DE" smtClean="0"/>
              <a:t>Herzinfarkt - Schlaganfall</a:t>
            </a:r>
          </a:p>
          <a:p>
            <a:r>
              <a:rPr lang="de-DE" smtClean="0"/>
              <a:t>Hitze – Notfälle</a:t>
            </a:r>
          </a:p>
          <a:p>
            <a:r>
              <a:rPr lang="de-DE" smtClean="0"/>
              <a:t>Ertrinkungs-Notfälle</a:t>
            </a:r>
          </a:p>
          <a:p>
            <a:r>
              <a:rPr lang="de-DE" smtClean="0"/>
              <a:t>Chlorgas – Unfälle</a:t>
            </a:r>
          </a:p>
          <a:p>
            <a:r>
              <a:rPr lang="de-DE" smtClean="0"/>
              <a:t>Verbrennungen - Sonnenbrand</a:t>
            </a:r>
          </a:p>
          <a:p>
            <a:r>
              <a:rPr lang="de-DE" smtClean="0"/>
              <a:t>Allgemeine Verletzungen und Notfälle</a:t>
            </a:r>
          </a:p>
        </p:txBody>
      </p:sp>
      <p:pic>
        <p:nvPicPr>
          <p:cNvPr id="35844" name="Picture 5"/>
          <p:cNvPicPr>
            <a:picLocks noGrp="1" noChangeAspect="1" noChangeArrowheads="1"/>
          </p:cNvPicPr>
          <p:nvPr>
            <p:ph sz="half" idx="4294967295"/>
          </p:nvPr>
        </p:nvPicPr>
        <p:blipFill>
          <a:blip r:embed="rId2"/>
          <a:srcRect/>
          <a:stretch>
            <a:fillRect/>
          </a:stretch>
        </p:blipFill>
        <p:spPr>
          <a:xfrm>
            <a:off x="6172200" y="2316163"/>
            <a:ext cx="5181600" cy="337026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ctrTitle" idx="4294967295"/>
          </p:nvPr>
        </p:nvSpPr>
        <p:spPr>
          <a:xfrm>
            <a:off x="1524000" y="790575"/>
            <a:ext cx="9144000" cy="904875"/>
          </a:xfrm>
        </p:spPr>
        <p:txBody>
          <a:bodyPr rtlCol="0" anchor="b">
            <a:normAutofit fontScale="90000"/>
          </a:bodyPr>
          <a:lstStyle/>
          <a:p>
            <a:pPr algn="ctr" fontAlgn="auto">
              <a:spcAft>
                <a:spcPts val="0"/>
              </a:spcAft>
              <a:defRPr/>
            </a:pPr>
            <a:r>
              <a:rPr lang="de-DE" sz="6000" dirty="0"/>
              <a:t>Der Herzinfarkt</a:t>
            </a:r>
          </a:p>
        </p:txBody>
      </p:sp>
      <p:sp>
        <p:nvSpPr>
          <p:cNvPr id="5" name="Untertitel 4">
            <a:extLst>
              <a:ext uri="{FF2B5EF4-FFF2-40B4-BE49-F238E27FC236}"/>
            </a:extLst>
          </p:cNvPr>
          <p:cNvSpPr>
            <a:spLocks noGrp="1"/>
          </p:cNvSpPr>
          <p:nvPr>
            <p:ph type="subTitle" idx="4294967295"/>
          </p:nvPr>
        </p:nvSpPr>
        <p:spPr>
          <a:xfrm>
            <a:off x="1524000" y="1695450"/>
            <a:ext cx="9144000" cy="4371975"/>
          </a:xfrm>
        </p:spPr>
        <p:txBody>
          <a:bodyPr rtlCol="0">
            <a:normAutofit/>
          </a:bodyPr>
          <a:lstStyle/>
          <a:p>
            <a:pPr marL="0" indent="0" algn="ctr" fontAlgn="auto">
              <a:spcBef>
                <a:spcPts val="600"/>
              </a:spcBef>
              <a:spcAft>
                <a:spcPts val="0"/>
              </a:spcAft>
              <a:buSzPct val="60000"/>
              <a:buFont typeface="Arial" panose="020B0604020202020204" pitchFamily="34" charset="0"/>
              <a:buNone/>
              <a:defRPr/>
            </a:pPr>
            <a:r>
              <a:rPr lang="de-DE" sz="2400" dirty="0">
                <a:solidFill>
                  <a:srgbClr val="FF0000"/>
                </a:solidFill>
                <a:effectLst>
                  <a:outerShdw blurRad="38100" dist="38100" dir="2700000" algn="tl">
                    <a:srgbClr val="000000"/>
                  </a:outerShdw>
                </a:effectLst>
              </a:rPr>
              <a:t>Risikofaktoren:</a:t>
            </a:r>
          </a:p>
          <a:p>
            <a:pPr marL="0" indent="0" algn="ctr" fontAlgn="auto">
              <a:spcBef>
                <a:spcPts val="600"/>
              </a:spcBef>
              <a:spcAft>
                <a:spcPts val="0"/>
              </a:spcAft>
              <a:buSzPct val="60000"/>
              <a:buFont typeface="Arial" panose="020B0604020202020204" pitchFamily="34" charset="0"/>
              <a:buNone/>
              <a:defRPr/>
            </a:pPr>
            <a:endParaRPr lang="de-DE" sz="2400" dirty="0">
              <a:solidFill>
                <a:srgbClr val="FF0000"/>
              </a:solidFill>
              <a:effectLst>
                <a:outerShdw blurRad="38100" dist="38100" dir="2700000" algn="tl">
                  <a:srgbClr val="000000"/>
                </a:outerShdw>
              </a:effectLst>
            </a:endParaRPr>
          </a:p>
          <a:p>
            <a:pPr marL="341313" indent="-339725" fontAlgn="auto">
              <a:spcBef>
                <a:spcPts val="600"/>
              </a:spcBef>
              <a:spcAft>
                <a:spcPts val="0"/>
              </a:spcAft>
              <a:buClr>
                <a:srgbClr val="FFFFCC"/>
              </a:buClr>
              <a:buSzPct val="60000"/>
              <a:buFont typeface="Wingdings" charset="2"/>
              <a:buChar char=""/>
              <a:defRPr/>
            </a:pPr>
            <a:r>
              <a:rPr lang="de-DE" sz="2400" dirty="0"/>
              <a:t>Bluthochdruck</a:t>
            </a:r>
          </a:p>
          <a:p>
            <a:pPr marL="341313" indent="-339725" fontAlgn="auto">
              <a:spcBef>
                <a:spcPts val="600"/>
              </a:spcBef>
              <a:spcAft>
                <a:spcPts val="0"/>
              </a:spcAft>
              <a:buClr>
                <a:srgbClr val="FFFFCC"/>
              </a:buClr>
              <a:buSzPct val="60000"/>
              <a:buFont typeface="Wingdings" charset="2"/>
              <a:buChar char=""/>
              <a:defRPr/>
            </a:pPr>
            <a:r>
              <a:rPr lang="de-DE" sz="2400" dirty="0"/>
              <a:t>Zu wenig Bewegung</a:t>
            </a:r>
          </a:p>
          <a:p>
            <a:pPr marL="341313" indent="-339725" fontAlgn="auto">
              <a:spcBef>
                <a:spcPts val="600"/>
              </a:spcBef>
              <a:spcAft>
                <a:spcPts val="0"/>
              </a:spcAft>
              <a:buClr>
                <a:srgbClr val="FFFFCC"/>
              </a:buClr>
              <a:buSzPct val="60000"/>
              <a:buFont typeface="Wingdings" charset="2"/>
              <a:buChar char=""/>
              <a:defRPr/>
            </a:pPr>
            <a:r>
              <a:rPr lang="de-DE" sz="2400" dirty="0"/>
              <a:t>Zu viel Stress</a:t>
            </a:r>
          </a:p>
          <a:p>
            <a:pPr marL="341313" indent="-339725" fontAlgn="auto">
              <a:spcBef>
                <a:spcPts val="600"/>
              </a:spcBef>
              <a:spcAft>
                <a:spcPts val="0"/>
              </a:spcAft>
              <a:buClr>
                <a:srgbClr val="FFFFCC"/>
              </a:buClr>
              <a:buSzPct val="60000"/>
              <a:buFont typeface="Wingdings" charset="2"/>
              <a:buChar char=""/>
              <a:defRPr/>
            </a:pPr>
            <a:r>
              <a:rPr lang="de-DE" sz="2400" dirty="0"/>
              <a:t>Hohes Cholesterin</a:t>
            </a:r>
          </a:p>
          <a:p>
            <a:pPr marL="341313" indent="-339725" fontAlgn="auto">
              <a:spcBef>
                <a:spcPts val="600"/>
              </a:spcBef>
              <a:spcAft>
                <a:spcPts val="0"/>
              </a:spcAft>
              <a:buClr>
                <a:srgbClr val="FFFFCC"/>
              </a:buClr>
              <a:buSzPct val="60000"/>
              <a:buFont typeface="Wingdings" charset="2"/>
              <a:buChar char=""/>
              <a:defRPr/>
            </a:pPr>
            <a:r>
              <a:rPr lang="de-DE" sz="2400" dirty="0"/>
              <a:t>Nikotin</a:t>
            </a:r>
          </a:p>
          <a:p>
            <a:pPr marL="341313" indent="-339725" fontAlgn="auto">
              <a:spcBef>
                <a:spcPts val="600"/>
              </a:spcBef>
              <a:spcAft>
                <a:spcPts val="0"/>
              </a:spcAft>
              <a:buClr>
                <a:srgbClr val="FFFFCC"/>
              </a:buClr>
              <a:buSzPct val="60000"/>
              <a:buFont typeface="Wingdings" charset="2"/>
              <a:buChar char=""/>
              <a:defRPr/>
            </a:pPr>
            <a:r>
              <a:rPr lang="de-DE" sz="2400" dirty="0"/>
              <a:t>Antibaby- Pille</a:t>
            </a:r>
          </a:p>
          <a:p>
            <a:pPr marL="341313" indent="-339725" fontAlgn="auto">
              <a:spcBef>
                <a:spcPts val="600"/>
              </a:spcBef>
              <a:spcAft>
                <a:spcPts val="0"/>
              </a:spcAft>
              <a:buClr>
                <a:srgbClr val="FFFFCC"/>
              </a:buClr>
              <a:buSzPct val="60000"/>
              <a:buFont typeface="Wingdings" charset="2"/>
              <a:buChar char=""/>
              <a:defRPr/>
            </a:pPr>
            <a:r>
              <a:rPr lang="de-DE" sz="2400" dirty="0"/>
              <a:t>Übergewicht</a:t>
            </a:r>
          </a:p>
          <a:p>
            <a:pPr marL="341313" indent="-339725" fontAlgn="auto">
              <a:spcBef>
                <a:spcPts val="600"/>
              </a:spcBef>
              <a:spcAft>
                <a:spcPts val="0"/>
              </a:spcAft>
              <a:buClr>
                <a:srgbClr val="FFFFCC"/>
              </a:buClr>
              <a:buSzPct val="60000"/>
              <a:buFont typeface="Wingdings" charset="2"/>
              <a:buChar char=""/>
              <a:defRPr/>
            </a:pPr>
            <a:r>
              <a:rPr lang="de-DE" sz="2400" dirty="0"/>
              <a:t>Diabetes Mellitus</a:t>
            </a:r>
          </a:p>
          <a:p>
            <a:pPr marL="0" indent="0" algn="ctr" fontAlgn="auto">
              <a:spcAft>
                <a:spcPts val="0"/>
              </a:spcAft>
              <a:buFont typeface="Arial" panose="020B0604020202020204" pitchFamily="34" charset="0"/>
              <a:buNone/>
              <a:defRPr/>
            </a:pPr>
            <a:endParaRPr lang="de-DE"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idx="4294967295"/>
          </p:nvPr>
        </p:nvSpPr>
        <p:spPr/>
        <p:txBody>
          <a:bodyPr/>
          <a:lstStyle/>
          <a:p>
            <a:pPr algn="ctr"/>
            <a:r>
              <a:rPr lang="de-DE" sz="6000" smtClean="0"/>
              <a:t>Was ist ein Herzinfarkt</a:t>
            </a:r>
          </a:p>
        </p:txBody>
      </p:sp>
      <p:sp>
        <p:nvSpPr>
          <p:cNvPr id="4" name="Inhaltsplatzhalter 3">
            <a:extLst>
              <a:ext uri="{FF2B5EF4-FFF2-40B4-BE49-F238E27FC236}"/>
            </a:extLst>
          </p:cNvPr>
          <p:cNvSpPr>
            <a:spLocks noGrp="1"/>
          </p:cNvSpPr>
          <p:nvPr>
            <p:ph sz="half" idx="4294967295"/>
          </p:nvPr>
        </p:nvSpPr>
        <p:spPr>
          <a:xfrm>
            <a:off x="838200" y="1825625"/>
            <a:ext cx="5181600" cy="4351338"/>
          </a:xfrm>
        </p:spPr>
        <p:txBody>
          <a:bodyPr rtlCol="0">
            <a:normAutofit fontScale="92500"/>
          </a:bodyPr>
          <a:lstStyle/>
          <a:p>
            <a:pPr fontAlgn="auto">
              <a:spcAft>
                <a:spcPts val="0"/>
              </a:spcAft>
              <a:buFont typeface="Arial" panose="020B0604020202020204" pitchFamily="34" charset="0"/>
              <a:buChar char="•"/>
              <a:defRPr/>
            </a:pPr>
            <a:r>
              <a:rPr lang="de-DE" dirty="0">
                <a:solidFill>
                  <a:srgbClr val="202124"/>
                </a:solidFill>
                <a:latin typeface="Google Sans"/>
              </a:rPr>
              <a:t>Ein Herzinfarkt (medizinisch: Myokardinfarkt) </a:t>
            </a:r>
            <a:r>
              <a:rPr lang="de-DE" dirty="0">
                <a:solidFill>
                  <a:srgbClr val="040C28"/>
                </a:solidFill>
                <a:latin typeface="Google Sans"/>
              </a:rPr>
              <a:t>entsteht durch den Verschluss eines Herzkranzgefäßes (Koronararterie)</a:t>
            </a:r>
            <a:r>
              <a:rPr lang="de-DE" dirty="0">
                <a:solidFill>
                  <a:srgbClr val="202124"/>
                </a:solidFill>
                <a:latin typeface="Google Sans"/>
              </a:rPr>
              <a:t>. Wird die verschlossene Koronararterie nicht durch eine Herzkatheteruntersuchung mit PCI (Perkutaner </a:t>
            </a:r>
            <a:r>
              <a:rPr lang="de-DE" dirty="0" err="1">
                <a:solidFill>
                  <a:srgbClr val="202124"/>
                </a:solidFill>
                <a:latin typeface="Google Sans"/>
              </a:rPr>
              <a:t>Coronarintervention</a:t>
            </a:r>
            <a:r>
              <a:rPr lang="de-DE" dirty="0">
                <a:solidFill>
                  <a:srgbClr val="202124"/>
                </a:solidFill>
                <a:latin typeface="Google Sans"/>
              </a:rPr>
              <a:t> = „Ballondilatation und Stent“) geöffnet, stirb der Herzmuskel an dieser Stelle.</a:t>
            </a:r>
            <a:endParaRPr lang="de-DE" dirty="0"/>
          </a:p>
        </p:txBody>
      </p:sp>
      <p:pic>
        <p:nvPicPr>
          <p:cNvPr id="37892" name="Picture 4"/>
          <p:cNvPicPr>
            <a:picLocks noGrp="1" noChangeAspect="1" noChangeArrowheads="1"/>
          </p:cNvPicPr>
          <p:nvPr>
            <p:ph sz="half" idx="4294967295"/>
          </p:nvPr>
        </p:nvPicPr>
        <p:blipFill>
          <a:blip r:embed="rId2"/>
          <a:srcRect/>
          <a:stretch>
            <a:fillRect/>
          </a:stretch>
        </p:blipFill>
        <p:spPr>
          <a:xfrm>
            <a:off x="7048500" y="1825625"/>
            <a:ext cx="3429000" cy="435133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idx="4294967295"/>
          </p:nvPr>
        </p:nvSpPr>
        <p:spPr/>
        <p:txBody>
          <a:bodyPr/>
          <a:lstStyle/>
          <a:p>
            <a:pPr algn="ctr"/>
            <a:r>
              <a:rPr lang="de-DE" sz="6000" smtClean="0"/>
              <a:t>Symptome des Herzinfakt</a:t>
            </a:r>
          </a:p>
        </p:txBody>
      </p:sp>
      <p:sp>
        <p:nvSpPr>
          <p:cNvPr id="3" name="Inhaltsplatzhalter 2">
            <a:extLst>
              <a:ext uri="{FF2B5EF4-FFF2-40B4-BE49-F238E27FC236}"/>
            </a:extLst>
          </p:cNvPr>
          <p:cNvSpPr>
            <a:spLocks noGrp="1"/>
          </p:cNvSpPr>
          <p:nvPr>
            <p:ph idx="4294967295"/>
          </p:nvPr>
        </p:nvSpPr>
        <p:spPr/>
        <p:txBody>
          <a:bodyPr rtlCol="0">
            <a:normAutofit/>
          </a:bodyPr>
          <a:lstStyle/>
          <a:p>
            <a:pPr marL="341313" indent="-339725" fontAlgn="auto">
              <a:lnSpc>
                <a:spcPct val="80000"/>
              </a:lnSpc>
              <a:spcBef>
                <a:spcPts val="500"/>
              </a:spcBef>
              <a:spcAft>
                <a:spcPts val="0"/>
              </a:spcAft>
              <a:buClr>
                <a:srgbClr val="FFFFCC"/>
              </a:buClr>
              <a:buSzPct val="60000"/>
              <a:buFont typeface="Wingdings" charset="2"/>
              <a:buChar char=""/>
              <a:defRPr/>
            </a:pPr>
            <a:r>
              <a:rPr lang="de-DE" dirty="0"/>
              <a:t>Vernichtungsschmerz mit Ausstrahlung in den Kiefer, Arm, Hals, Rücken, Schulter und Bauch ( meist linksseitig)</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Enge-/ Druckgefühl Brustkorb</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Atemnot</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Unruhe</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Todesangst</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Blasse Haut</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Blaufärbung der Haut/ gestaute Halsvenen</a:t>
            </a:r>
          </a:p>
          <a:p>
            <a:pPr marL="341313" indent="-339725" fontAlgn="auto">
              <a:lnSpc>
                <a:spcPct val="80000"/>
              </a:lnSpc>
              <a:spcBef>
                <a:spcPts val="500"/>
              </a:spcBef>
              <a:spcAft>
                <a:spcPts val="0"/>
              </a:spcAft>
              <a:buClr>
                <a:srgbClr val="FFFFCC"/>
              </a:buClr>
              <a:buSzPct val="60000"/>
              <a:buFont typeface="Wingdings" charset="2"/>
              <a:buChar char=""/>
              <a:defRPr/>
            </a:pPr>
            <a:r>
              <a:rPr lang="de-DE" dirty="0"/>
              <a:t>Kaltschweißigkeit</a:t>
            </a:r>
          </a:p>
          <a:p>
            <a:pPr marL="341313" indent="-339725" fontAlgn="auto">
              <a:lnSpc>
                <a:spcPct val="80000"/>
              </a:lnSpc>
              <a:spcBef>
                <a:spcPts val="600"/>
              </a:spcBef>
              <a:spcAft>
                <a:spcPts val="0"/>
              </a:spcAft>
              <a:buClr>
                <a:srgbClr val="FFFFCC"/>
              </a:buClr>
              <a:buSzPct val="60000"/>
              <a:buFont typeface="Wingdings" charset="2"/>
              <a:buChar char=""/>
              <a:defRPr/>
            </a:pPr>
            <a:r>
              <a:rPr lang="de-DE" dirty="0"/>
              <a:t>Oft Herzrhythmusstörungen ( langsam, schnell oder unregelmäßig</a:t>
            </a:r>
            <a:r>
              <a:rPr lang="de-DE" sz="3200" dirty="0"/>
              <a:t>)</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idx="4294967295"/>
          </p:nvPr>
        </p:nvSpPr>
        <p:spPr/>
        <p:txBody>
          <a:bodyPr/>
          <a:lstStyle/>
          <a:p>
            <a:pPr algn="ctr"/>
            <a:r>
              <a:rPr lang="de-DE" sz="4800" smtClean="0"/>
              <a:t>Schmerzausstrahlung beim Herzinfarkt</a:t>
            </a:r>
          </a:p>
        </p:txBody>
      </p:sp>
      <p:pic>
        <p:nvPicPr>
          <p:cNvPr id="39939" name="Picture 4"/>
          <p:cNvPicPr>
            <a:picLocks noGrp="1" noChangeAspect="1" noChangeArrowheads="1"/>
          </p:cNvPicPr>
          <p:nvPr>
            <p:ph idx="4294967295"/>
          </p:nvPr>
        </p:nvPicPr>
        <p:blipFill>
          <a:blip r:embed="rId2"/>
          <a:srcRect/>
          <a:stretch>
            <a:fillRect/>
          </a:stretch>
        </p:blipFill>
        <p:spPr>
          <a:xfrm>
            <a:off x="2286000" y="2395538"/>
            <a:ext cx="7620000" cy="32131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idx="4294967295"/>
          </p:nvPr>
        </p:nvSpPr>
        <p:spPr/>
        <p:txBody>
          <a:bodyPr/>
          <a:lstStyle/>
          <a:p>
            <a:pPr algn="ctr"/>
            <a:r>
              <a:rPr lang="de-DE" sz="6000" smtClean="0"/>
              <a:t>Maßnahmen beim Herzinfarkt</a:t>
            </a:r>
          </a:p>
        </p:txBody>
      </p:sp>
      <p:sp>
        <p:nvSpPr>
          <p:cNvPr id="3" name="Inhaltsplatzhalter 2">
            <a:extLst>
              <a:ext uri="{FF2B5EF4-FFF2-40B4-BE49-F238E27FC236}"/>
            </a:extLst>
          </p:cNvPr>
          <p:cNvSpPr>
            <a:spLocks noGrp="1"/>
          </p:cNvSpPr>
          <p:nvPr>
            <p:ph idx="4294967295"/>
          </p:nvPr>
        </p:nvSpPr>
        <p:spPr/>
        <p:txBody>
          <a:bodyPr rtlCol="0">
            <a:normAutofit lnSpcReduction="10000"/>
          </a:bodyPr>
          <a:lstStyle/>
          <a:p>
            <a:pPr fontAlgn="auto">
              <a:spcBef>
                <a:spcPts val="600"/>
              </a:spcBef>
              <a:spcAft>
                <a:spcPts val="0"/>
              </a:spcAft>
              <a:buClr>
                <a:srgbClr val="FFFFCC"/>
              </a:buClr>
              <a:buSzPct val="60000"/>
              <a:buFont typeface="Wingdings" charset="2"/>
              <a:buChar char=""/>
              <a:defRPr/>
            </a:pPr>
            <a:r>
              <a:rPr lang="de-DE" dirty="0"/>
              <a:t>ABCDE- Schema</a:t>
            </a:r>
          </a:p>
          <a:p>
            <a:pPr fontAlgn="auto">
              <a:spcBef>
                <a:spcPts val="600"/>
              </a:spcBef>
              <a:spcAft>
                <a:spcPts val="0"/>
              </a:spcAft>
              <a:buClr>
                <a:srgbClr val="FFFFCC"/>
              </a:buClr>
              <a:buSzPct val="60000"/>
              <a:buFont typeface="Wingdings" charset="2"/>
              <a:buChar char=""/>
              <a:defRPr/>
            </a:pPr>
            <a:r>
              <a:rPr lang="de-DE" dirty="0">
                <a:solidFill>
                  <a:srgbClr val="FF0000"/>
                </a:solidFill>
              </a:rPr>
              <a:t>Notarzt anfordern</a:t>
            </a:r>
          </a:p>
          <a:p>
            <a:pPr fontAlgn="auto">
              <a:spcBef>
                <a:spcPts val="600"/>
              </a:spcBef>
              <a:spcAft>
                <a:spcPts val="0"/>
              </a:spcAft>
              <a:buClr>
                <a:srgbClr val="FFFFCC"/>
              </a:buClr>
              <a:buSzPct val="60000"/>
              <a:buFont typeface="Wingdings" charset="2"/>
              <a:buChar char=""/>
              <a:defRPr/>
            </a:pPr>
            <a:r>
              <a:rPr lang="de-DE" dirty="0"/>
              <a:t>Ruhe bewahren</a:t>
            </a:r>
          </a:p>
          <a:p>
            <a:pPr fontAlgn="auto">
              <a:spcBef>
                <a:spcPts val="600"/>
              </a:spcBef>
              <a:spcAft>
                <a:spcPts val="0"/>
              </a:spcAft>
              <a:buClr>
                <a:srgbClr val="FFFFCC"/>
              </a:buClr>
              <a:buSzPct val="60000"/>
              <a:buFont typeface="Wingdings" charset="2"/>
              <a:buChar char=""/>
              <a:defRPr/>
            </a:pPr>
            <a:r>
              <a:rPr lang="de-DE" dirty="0"/>
              <a:t>Patienten beruhigen und betreuen</a:t>
            </a:r>
          </a:p>
          <a:p>
            <a:pPr fontAlgn="auto">
              <a:spcBef>
                <a:spcPts val="600"/>
              </a:spcBef>
              <a:spcAft>
                <a:spcPts val="0"/>
              </a:spcAft>
              <a:buClr>
                <a:srgbClr val="FFFFCC"/>
              </a:buClr>
              <a:buSzPct val="60000"/>
              <a:buFont typeface="Wingdings" charset="2"/>
              <a:buChar char=""/>
              <a:defRPr/>
            </a:pPr>
            <a:r>
              <a:rPr lang="de-DE" dirty="0"/>
              <a:t>Patienten abschirmen</a:t>
            </a:r>
          </a:p>
          <a:p>
            <a:pPr fontAlgn="auto">
              <a:spcBef>
                <a:spcPts val="600"/>
              </a:spcBef>
              <a:spcAft>
                <a:spcPts val="0"/>
              </a:spcAft>
              <a:buClr>
                <a:srgbClr val="FFFFCC"/>
              </a:buClr>
              <a:buSzPct val="60000"/>
              <a:buFont typeface="Wingdings" charset="2"/>
              <a:buChar char=""/>
              <a:defRPr/>
            </a:pPr>
            <a:r>
              <a:rPr lang="de-DE" dirty="0"/>
              <a:t>Wärmeerhalt</a:t>
            </a:r>
          </a:p>
          <a:p>
            <a:pPr fontAlgn="auto">
              <a:spcBef>
                <a:spcPts val="600"/>
              </a:spcBef>
              <a:spcAft>
                <a:spcPts val="0"/>
              </a:spcAft>
              <a:buClr>
                <a:srgbClr val="FFFFCC"/>
              </a:buClr>
              <a:buSzPct val="60000"/>
              <a:buFont typeface="Wingdings" charset="2"/>
              <a:buChar char=""/>
              <a:defRPr/>
            </a:pPr>
            <a:r>
              <a:rPr lang="de-DE" dirty="0"/>
              <a:t>Blutdruckmessung</a:t>
            </a:r>
          </a:p>
          <a:p>
            <a:pPr fontAlgn="auto">
              <a:spcBef>
                <a:spcPts val="600"/>
              </a:spcBef>
              <a:spcAft>
                <a:spcPts val="0"/>
              </a:spcAft>
              <a:buClr>
                <a:srgbClr val="FFFFCC"/>
              </a:buClr>
              <a:buSzPct val="60000"/>
              <a:buFont typeface="Wingdings" charset="2"/>
              <a:buChar char=""/>
              <a:defRPr/>
            </a:pPr>
            <a:r>
              <a:rPr lang="de-DE" dirty="0">
                <a:solidFill>
                  <a:srgbClr val="FF0000"/>
                </a:solidFill>
              </a:rPr>
              <a:t>Sauerstoffgabe ( bei Zyanose bzw. </a:t>
            </a:r>
            <a:r>
              <a:rPr lang="de-DE" dirty="0" err="1">
                <a:solidFill>
                  <a:srgbClr val="FF0000"/>
                </a:solidFill>
              </a:rPr>
              <a:t>Oxymetrie</a:t>
            </a:r>
            <a:r>
              <a:rPr lang="de-DE" dirty="0">
                <a:solidFill>
                  <a:srgbClr val="FF0000"/>
                </a:solidFill>
              </a:rPr>
              <a:t> unter 90% )</a:t>
            </a:r>
          </a:p>
          <a:p>
            <a:pPr fontAlgn="auto">
              <a:spcBef>
                <a:spcPts val="600"/>
              </a:spcBef>
              <a:spcAft>
                <a:spcPts val="0"/>
              </a:spcAft>
              <a:buClr>
                <a:srgbClr val="FFFFCC"/>
              </a:buClr>
              <a:buSzPct val="60000"/>
              <a:buFont typeface="Wingdings" charset="2"/>
              <a:buChar char=""/>
              <a:defRPr/>
            </a:pPr>
            <a:r>
              <a:rPr lang="de-DE" dirty="0">
                <a:solidFill>
                  <a:srgbClr val="FF0000"/>
                </a:solidFill>
              </a:rPr>
              <a:t>Reanimations- Bereitschaft</a:t>
            </a:r>
          </a:p>
          <a:p>
            <a:pPr fontAlgn="auto">
              <a:spcBef>
                <a:spcPts val="600"/>
              </a:spcBef>
              <a:spcAft>
                <a:spcPts val="0"/>
              </a:spcAft>
              <a:buClr>
                <a:srgbClr val="FFFFCC"/>
              </a:buClr>
              <a:buSzPct val="60000"/>
              <a:buFont typeface="Wingdings" charset="2"/>
              <a:buChar char=""/>
              <a:defRPr/>
            </a:pPr>
            <a:r>
              <a:rPr lang="de-DE" dirty="0"/>
              <a:t>Enge Kleidung entfernen</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idx="4294967295"/>
          </p:nvPr>
        </p:nvSpPr>
        <p:spPr/>
        <p:txBody>
          <a:bodyPr/>
          <a:lstStyle/>
          <a:p>
            <a:pPr algn="ctr"/>
            <a:r>
              <a:rPr lang="de-DE" sz="6000" smtClean="0"/>
              <a:t>Der Schlaganfall</a:t>
            </a:r>
          </a:p>
        </p:txBody>
      </p:sp>
      <p:sp>
        <p:nvSpPr>
          <p:cNvPr id="41987" name="Inhaltsplatzhalter 2"/>
          <p:cNvSpPr>
            <a:spLocks noGrp="1"/>
          </p:cNvSpPr>
          <p:nvPr>
            <p:ph idx="4294967295"/>
          </p:nvPr>
        </p:nvSpPr>
        <p:spPr/>
        <p:txBody>
          <a:bodyPr/>
          <a:lstStyle/>
          <a:p>
            <a:r>
              <a:rPr lang="de-DE" smtClean="0">
                <a:solidFill>
                  <a:srgbClr val="202124"/>
                </a:solidFill>
                <a:latin typeface="Google Sans"/>
              </a:rPr>
              <a:t>Schlaganfall ist der Oberbegriff für die </a:t>
            </a:r>
            <a:r>
              <a:rPr lang="de-DE" smtClean="0">
                <a:solidFill>
                  <a:srgbClr val="040C28"/>
                </a:solidFill>
                <a:latin typeface="Google Sans"/>
              </a:rPr>
              <a:t>akute Schädigung von Hirnarealen, die entweder infolge eines Gefäßverschlusses (Hirninfarkt, ischämischer Infarkt) oder durch eine Hirnblutung (hämorrhagischer Infarkt) entsteht</a:t>
            </a:r>
            <a:r>
              <a:rPr lang="de-DE" smtClean="0">
                <a:solidFill>
                  <a:srgbClr val="202124"/>
                </a:solidFill>
                <a:latin typeface="Google Sans"/>
              </a:rPr>
              <a:t>.</a:t>
            </a:r>
            <a:endParaRPr lang="de-DE" smtClean="0"/>
          </a:p>
        </p:txBody>
      </p:sp>
      <p:pic>
        <p:nvPicPr>
          <p:cNvPr id="41988" name="Picture 2" descr="Bildergebnis für schlaganfall"/>
          <p:cNvPicPr>
            <a:picLocks noChangeAspect="1" noChangeArrowheads="1"/>
          </p:cNvPicPr>
          <p:nvPr/>
        </p:nvPicPr>
        <p:blipFill>
          <a:blip r:embed="rId2"/>
          <a:srcRect/>
          <a:stretch>
            <a:fillRect/>
          </a:stretch>
        </p:blipFill>
        <p:spPr bwMode="auto">
          <a:xfrm>
            <a:off x="1662113" y="3876675"/>
            <a:ext cx="1685925" cy="1524000"/>
          </a:xfrm>
          <a:prstGeom prst="rect">
            <a:avLst/>
          </a:prstGeom>
          <a:noFill/>
          <a:ln w="9525">
            <a:noFill/>
            <a:miter lim="800000"/>
            <a:headEnd/>
            <a:tailEnd/>
          </a:ln>
        </p:spPr>
      </p:pic>
      <p:pic>
        <p:nvPicPr>
          <p:cNvPr id="41989" name="Picture 4" descr="Bildergebnis für schlaganfall"/>
          <p:cNvPicPr>
            <a:picLocks noChangeAspect="1" noChangeArrowheads="1"/>
          </p:cNvPicPr>
          <p:nvPr/>
        </p:nvPicPr>
        <p:blipFill>
          <a:blip r:embed="rId3"/>
          <a:srcRect/>
          <a:stretch>
            <a:fillRect/>
          </a:stretch>
        </p:blipFill>
        <p:spPr bwMode="auto">
          <a:xfrm>
            <a:off x="4953000" y="3876675"/>
            <a:ext cx="3048000" cy="14954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r>
              <a:rPr lang="de-DE" sz="6000" b="1" u="sng" smtClean="0"/>
              <a:t>ABCDE - Schema</a:t>
            </a:r>
          </a:p>
        </p:txBody>
      </p:sp>
      <p:pic>
        <p:nvPicPr>
          <p:cNvPr id="15363" name="Picture 4"/>
          <p:cNvPicPr>
            <a:picLocks noGrp="1" noChangeAspect="1" noChangeArrowheads="1"/>
          </p:cNvPicPr>
          <p:nvPr>
            <p:ph idx="1"/>
          </p:nvPr>
        </p:nvPicPr>
        <p:blipFill>
          <a:blip r:embed="rId2"/>
          <a:srcRect/>
          <a:stretch>
            <a:fillRect/>
          </a:stretch>
        </p:blipFill>
        <p:spPr>
          <a:xfrm>
            <a:off x="4264025" y="1825625"/>
            <a:ext cx="3663950" cy="435133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idx="4294967295"/>
          </p:nvPr>
        </p:nvSpPr>
        <p:spPr/>
        <p:txBody>
          <a:bodyPr/>
          <a:lstStyle/>
          <a:p>
            <a:pPr algn="ctr"/>
            <a:r>
              <a:rPr lang="de-DE" smtClean="0">
                <a:solidFill>
                  <a:srgbClr val="202124"/>
                </a:solidFill>
                <a:latin typeface="Arial" charset="0"/>
              </a:rPr>
              <a:t>Die häufigsten Symptome eines Schlaganfalls </a:t>
            </a:r>
            <a:endParaRPr lang="de-DE" smtClean="0"/>
          </a:p>
        </p:txBody>
      </p:sp>
      <p:sp>
        <p:nvSpPr>
          <p:cNvPr id="43011" name="Inhaltsplatzhalter 2"/>
          <p:cNvSpPr>
            <a:spLocks noGrp="1"/>
          </p:cNvSpPr>
          <p:nvPr>
            <p:ph idx="4294967295"/>
          </p:nvPr>
        </p:nvSpPr>
        <p:spPr/>
        <p:txBody>
          <a:bodyPr/>
          <a:lstStyle/>
          <a:p>
            <a:endParaRPr lang="de-DE" sz="1600" b="1" smtClean="0">
              <a:solidFill>
                <a:srgbClr val="202124"/>
              </a:solidFill>
              <a:latin typeface="Arial" charset="0"/>
            </a:endParaRPr>
          </a:p>
          <a:p>
            <a:endParaRPr lang="de-DE" sz="1600" b="1" smtClean="0">
              <a:solidFill>
                <a:srgbClr val="202124"/>
              </a:solidFill>
              <a:latin typeface="Arial" charset="0"/>
            </a:endParaRPr>
          </a:p>
          <a:p>
            <a:r>
              <a:rPr lang="de-DE" sz="1600" b="1" smtClean="0">
                <a:solidFill>
                  <a:srgbClr val="202124"/>
                </a:solidFill>
                <a:latin typeface="Arial" charset="0"/>
              </a:rPr>
              <a:t>Sehstörungen </a:t>
            </a:r>
          </a:p>
          <a:p>
            <a:r>
              <a:rPr lang="de-DE" sz="1600" b="1" smtClean="0">
                <a:solidFill>
                  <a:srgbClr val="202124"/>
                </a:solidFill>
                <a:latin typeface="Arial" charset="0"/>
              </a:rPr>
              <a:t>Sprachverständnisstörungen </a:t>
            </a:r>
          </a:p>
          <a:p>
            <a:r>
              <a:rPr lang="de-DE" sz="1600" b="1" smtClean="0">
                <a:solidFill>
                  <a:srgbClr val="202124"/>
                </a:solidFill>
                <a:latin typeface="Arial" charset="0"/>
              </a:rPr>
              <a:t>Lähmungen und Taubheitsgefühle</a:t>
            </a:r>
          </a:p>
          <a:p>
            <a:r>
              <a:rPr lang="de-DE" sz="1600" b="1" smtClean="0">
                <a:solidFill>
                  <a:srgbClr val="202124"/>
                </a:solidFill>
                <a:latin typeface="Arial" charset="0"/>
              </a:rPr>
              <a:t>Schwindel mit Gangunsicherheit sowie sehr starke Kopfschmerzen. </a:t>
            </a:r>
          </a:p>
          <a:p>
            <a:r>
              <a:rPr lang="de-DE" sz="1600" b="1" smtClean="0">
                <a:solidFill>
                  <a:srgbClr val="202124"/>
                </a:solidFill>
                <a:latin typeface="Arial" charset="0"/>
              </a:rPr>
              <a:t>Erbrechen </a:t>
            </a:r>
          </a:p>
          <a:p>
            <a:r>
              <a:rPr lang="de-DE" sz="1600" b="1" smtClean="0">
                <a:solidFill>
                  <a:srgbClr val="202124"/>
                </a:solidFill>
                <a:latin typeface="Arial" charset="0"/>
              </a:rPr>
              <a:t>Wesensveränderungen</a:t>
            </a:r>
          </a:p>
          <a:p>
            <a:r>
              <a:rPr lang="de-DE" sz="1600" b="1" smtClean="0">
                <a:solidFill>
                  <a:srgbClr val="202124"/>
                </a:solidFill>
                <a:latin typeface="Arial" charset="0"/>
              </a:rPr>
              <a:t>Bewusstseinsstörungen bis zum Koma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idx="4294967295"/>
          </p:nvPr>
        </p:nvSpPr>
        <p:spPr/>
        <p:txBody>
          <a:bodyPr/>
          <a:lstStyle/>
          <a:p>
            <a:pPr algn="ctr"/>
            <a:r>
              <a:rPr lang="de-DE" sz="6000" smtClean="0"/>
              <a:t>Schlaganfall</a:t>
            </a:r>
          </a:p>
        </p:txBody>
      </p:sp>
      <p:sp>
        <p:nvSpPr>
          <p:cNvPr id="44035" name="Inhaltsplatzhalter 2"/>
          <p:cNvSpPr>
            <a:spLocks noGrp="1"/>
          </p:cNvSpPr>
          <p:nvPr>
            <p:ph idx="4294967295"/>
          </p:nvPr>
        </p:nvSpPr>
        <p:spPr/>
        <p:txBody>
          <a:bodyPr/>
          <a:lstStyle/>
          <a:p>
            <a:endParaRPr lang="de-DE" smtClean="0"/>
          </a:p>
          <a:p>
            <a:r>
              <a:rPr lang="de-DE" b="1" smtClean="0"/>
              <a:t>Maßnahmen</a:t>
            </a:r>
            <a:r>
              <a:rPr lang="de-DE" smtClean="0"/>
              <a:t>:</a:t>
            </a:r>
          </a:p>
          <a:p>
            <a:r>
              <a:rPr lang="de-DE" smtClean="0"/>
              <a:t>Sofortiger Notruf – Time is Brain </a:t>
            </a:r>
          </a:p>
          <a:p>
            <a:r>
              <a:rPr lang="de-DE" smtClean="0"/>
              <a:t>ABCDE – Schema</a:t>
            </a:r>
          </a:p>
          <a:p>
            <a:r>
              <a:rPr lang="de-DE" smtClean="0"/>
              <a:t>Beruhigung des Patienten</a:t>
            </a:r>
          </a:p>
          <a:p>
            <a:r>
              <a:rPr lang="de-DE" smtClean="0"/>
              <a:t>Signalisieren sie dem Patienten dass Hilfe unterwegs ist.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idx="4294967295"/>
          </p:nvPr>
        </p:nvSpPr>
        <p:spPr/>
        <p:txBody>
          <a:bodyPr/>
          <a:lstStyle/>
          <a:p>
            <a:pPr algn="ctr"/>
            <a:r>
              <a:rPr lang="de-DE" sz="6000" smtClean="0"/>
              <a:t>Hitze Notfälle</a:t>
            </a:r>
          </a:p>
        </p:txBody>
      </p:sp>
      <p:sp>
        <p:nvSpPr>
          <p:cNvPr id="45059" name="Inhaltsplatzhalter 2"/>
          <p:cNvSpPr>
            <a:spLocks noGrp="1"/>
          </p:cNvSpPr>
          <p:nvPr>
            <p:ph idx="4294967295"/>
          </p:nvPr>
        </p:nvSpPr>
        <p:spPr>
          <a:xfrm>
            <a:off x="838200" y="2657475"/>
            <a:ext cx="10515600" cy="3519488"/>
          </a:xfrm>
        </p:spPr>
        <p:txBody>
          <a:bodyPr/>
          <a:lstStyle/>
          <a:p>
            <a:r>
              <a:rPr lang="de-DE" sz="4800" smtClean="0"/>
              <a:t>Hitzeerschöpfung</a:t>
            </a:r>
          </a:p>
          <a:p>
            <a:r>
              <a:rPr lang="de-DE" sz="4800" smtClean="0"/>
              <a:t>Hitzschlag </a:t>
            </a:r>
          </a:p>
          <a:p>
            <a:r>
              <a:rPr lang="de-DE" sz="4800" smtClean="0"/>
              <a:t>Sonnenstich</a:t>
            </a:r>
          </a:p>
        </p:txBody>
      </p:sp>
      <p:pic>
        <p:nvPicPr>
          <p:cNvPr id="45060" name="Picture 2" descr="Erste Hilfe bei Hitzenotfällen - Golfclub Castrop-Rauxel e.V. in Frohlinde"/>
          <p:cNvPicPr>
            <a:picLocks noChangeAspect="1" noChangeArrowheads="1"/>
          </p:cNvPicPr>
          <p:nvPr/>
        </p:nvPicPr>
        <p:blipFill>
          <a:blip r:embed="rId2"/>
          <a:srcRect/>
          <a:stretch>
            <a:fillRect/>
          </a:stretch>
        </p:blipFill>
        <p:spPr bwMode="auto">
          <a:xfrm>
            <a:off x="7634288" y="2000250"/>
            <a:ext cx="2428875" cy="3810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idx="4294967295"/>
          </p:nvPr>
        </p:nvSpPr>
        <p:spPr/>
        <p:txBody>
          <a:bodyPr/>
          <a:lstStyle/>
          <a:p>
            <a:pPr algn="ctr"/>
            <a:r>
              <a:rPr lang="de-DE" sz="6000" smtClean="0"/>
              <a:t>Hitzeerschöpfung</a:t>
            </a:r>
          </a:p>
        </p:txBody>
      </p:sp>
      <p:sp>
        <p:nvSpPr>
          <p:cNvPr id="3" name="Inhaltsplatzhalter 2">
            <a:extLst>
              <a:ext uri="{FF2B5EF4-FFF2-40B4-BE49-F238E27FC236}"/>
            </a:extLst>
          </p:cNvPr>
          <p:cNvSpPr>
            <a:spLocks noGrp="1"/>
          </p:cNvSpPr>
          <p:nvPr>
            <p:ph idx="4294967295"/>
          </p:nvPr>
        </p:nvSpPr>
        <p:spPr>
          <a:xfrm>
            <a:off x="838200" y="1690688"/>
            <a:ext cx="10515600" cy="4486275"/>
          </a:xfrm>
        </p:spPr>
        <p:txBody>
          <a:bodyPr rtlCol="0">
            <a:normAutofit/>
          </a:bodyPr>
          <a:lstStyle/>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Eine </a:t>
            </a:r>
            <a:r>
              <a:rPr lang="de-DE" sz="1600" dirty="0">
                <a:solidFill>
                  <a:srgbClr val="040C28"/>
                </a:solidFill>
                <a:latin typeface="Arial" panose="020B0604020202020204" pitchFamily="34" charset="0"/>
                <a:cs typeface="Arial" panose="020B0604020202020204" pitchFamily="34" charset="0"/>
              </a:rPr>
              <a:t>Hitzeerschöpfung</a:t>
            </a:r>
            <a:r>
              <a:rPr lang="de-DE" sz="1600" dirty="0">
                <a:solidFill>
                  <a:srgbClr val="202124"/>
                </a:solidFill>
                <a:latin typeface="Arial" panose="020B0604020202020204" pitchFamily="34" charset="0"/>
                <a:cs typeface="Arial" panose="020B0604020202020204" pitchFamily="34" charset="0"/>
              </a:rPr>
              <a:t> kann auftreten, wenn der Körper bei hohen Temperaturen, oft zusammen mit körperlicher Anstrengung, nicht über ausreichend Flüssigkeit und Salze (Elektrolyte) verfügt und somit das Kühlsystem des Körpers überfordert wird.</a:t>
            </a:r>
          </a:p>
          <a:p>
            <a:pPr marL="0" indent="0" fontAlgn="auto">
              <a:spcAft>
                <a:spcPts val="0"/>
              </a:spcAft>
              <a:buFont typeface="Arial" panose="020B0604020202020204" pitchFamily="34" charset="0"/>
              <a:buNone/>
              <a:defRPr/>
            </a:pPr>
            <a:endParaRPr lang="de-DE" sz="1600" dirty="0">
              <a:solidFill>
                <a:srgbClr val="202124"/>
              </a:solidFill>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de-DE" sz="1600" b="1" dirty="0">
                <a:solidFill>
                  <a:srgbClr val="202124"/>
                </a:solidFill>
                <a:latin typeface="Arial" panose="020B0604020202020204" pitchFamily="34" charset="0"/>
                <a:cs typeface="Arial" panose="020B0604020202020204" pitchFamily="34" charset="0"/>
              </a:rPr>
              <a:t>Symptome</a:t>
            </a:r>
            <a:endParaRPr lang="de-DE" sz="1600" dirty="0">
              <a:solidFill>
                <a:srgbClr val="202124"/>
              </a:solidFill>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Kopfschmerzen, teilweise verbunden mit Schwäche- und Krankheitsgefühl.</a:t>
            </a:r>
          </a:p>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Schwindel, möglicherweise auch Flimmern vor den Augen, Ohrensausen.</a:t>
            </a:r>
          </a:p>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Übelkeit, manchmal mit Erbrechen.</a:t>
            </a:r>
          </a:p>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Wärmegefühl, evtl. ...</a:t>
            </a:r>
          </a:p>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Durst, trockene Schleimhäute.</a:t>
            </a:r>
          </a:p>
          <a:p>
            <a:pPr fontAlgn="auto">
              <a:spcAft>
                <a:spcPts val="0"/>
              </a:spcAft>
              <a:buFont typeface="Arial" panose="020B0604020202020204" pitchFamily="34" charset="0"/>
              <a:buChar char="•"/>
              <a:defRPr/>
            </a:pPr>
            <a:r>
              <a:rPr lang="de-DE" sz="1600" dirty="0">
                <a:solidFill>
                  <a:srgbClr val="202124"/>
                </a:solidFill>
                <a:latin typeface="Arial" panose="020B0604020202020204" pitchFamily="34" charset="0"/>
                <a:cs typeface="Arial" panose="020B0604020202020204" pitchFamily="34" charset="0"/>
              </a:rPr>
              <a:t>Anfangs oft gerötete Haut und starkes Schwitzen, später eher blasse Haut mit kaltem </a:t>
            </a:r>
            <a:r>
              <a:rPr lang="de-DE" sz="1600" dirty="0" err="1">
                <a:solidFill>
                  <a:srgbClr val="202124"/>
                </a:solidFill>
                <a:latin typeface="Arial" panose="020B0604020202020204" pitchFamily="34" charset="0"/>
                <a:cs typeface="Arial" panose="020B0604020202020204" pitchFamily="34" charset="0"/>
              </a:rPr>
              <a:t>Schweiss</a:t>
            </a:r>
            <a:r>
              <a:rPr lang="de-DE" sz="1600" dirty="0">
                <a:solidFill>
                  <a:srgbClr val="202124"/>
                </a:solidFill>
                <a:latin typeface="Arial" panose="020B0604020202020204" pitchFamily="34" charset="0"/>
                <a:cs typeface="Arial" panose="020B0604020202020204" pitchFamily="34" charset="0"/>
              </a:rPr>
              <a:t>.</a:t>
            </a:r>
          </a:p>
          <a:p>
            <a:pPr fontAlgn="auto">
              <a:spcAft>
                <a:spcPts val="0"/>
              </a:spcAft>
              <a:buFont typeface="Arial" panose="020B0604020202020204" pitchFamily="34" charset="0"/>
              <a:buChar char="•"/>
              <a:defRPr/>
            </a:pPr>
            <a:r>
              <a:rPr lang="de-DE" sz="1600" b="1" dirty="0">
                <a:latin typeface="Arial" panose="020B0604020202020204" pitchFamily="34" charset="0"/>
                <a:cs typeface="Arial" panose="020B0604020202020204" pitchFamily="34" charset="0"/>
              </a:rPr>
              <a:t>Maßnahmen</a:t>
            </a:r>
          </a:p>
          <a:p>
            <a:pPr fontAlgn="auto">
              <a:spcAft>
                <a:spcPts val="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Salzhaltige Flüssigkeit ( Mineralwasser mit hohem Natriumanteil ) , isotonische Getränke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p:txBody>
          <a:bodyPr/>
          <a:lstStyle/>
          <a:p>
            <a:pPr algn="ctr"/>
            <a:r>
              <a:rPr lang="de-DE" sz="6000" smtClean="0"/>
              <a:t>Hitzschlag</a:t>
            </a:r>
          </a:p>
        </p:txBody>
      </p:sp>
      <p:sp>
        <p:nvSpPr>
          <p:cNvPr id="3" name="Inhaltsplatzhalter 2">
            <a:extLst>
              <a:ext uri="{FF2B5EF4-FFF2-40B4-BE49-F238E27FC236}"/>
            </a:extLst>
          </p:cNvPr>
          <p:cNvSpPr>
            <a:spLocks noGrp="1"/>
          </p:cNvSpPr>
          <p:nvPr>
            <p:ph idx="4294967295"/>
          </p:nvPr>
        </p:nvSpPr>
        <p:spPr/>
        <p:txBody>
          <a:bodyPr rtlCol="0">
            <a:normAutofit lnSpcReduction="10000"/>
          </a:bodyPr>
          <a:lstStyle/>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Hitzschlag ist der gefährlichste medizinische Hitzeschaden und ein medizinischer Notfall. Beim Hitzschlag </a:t>
            </a:r>
            <a:r>
              <a:rPr lang="de-DE" sz="1500" dirty="0">
                <a:solidFill>
                  <a:srgbClr val="040C28"/>
                </a:solidFill>
                <a:latin typeface="Arial" panose="020B0604020202020204" pitchFamily="34" charset="0"/>
                <a:cs typeface="Arial" panose="020B0604020202020204" pitchFamily="34" charset="0"/>
              </a:rPr>
              <a:t>steigt die Temperatur im Innern des Körpers auf über 40 °C an</a:t>
            </a:r>
            <a:r>
              <a:rPr lang="de-DE" sz="1500" dirty="0">
                <a:solidFill>
                  <a:srgbClr val="202124"/>
                </a:solidFill>
                <a:latin typeface="Arial" panose="020B0604020202020204" pitchFamily="34" charset="0"/>
                <a:cs typeface="Arial" panose="020B0604020202020204" pitchFamily="34" charset="0"/>
              </a:rPr>
              <a:t>.</a:t>
            </a:r>
          </a:p>
          <a:p>
            <a:pPr fontAlgn="auto">
              <a:spcAft>
                <a:spcPts val="0"/>
              </a:spcAft>
              <a:buFont typeface="Arial" panose="020B0604020202020204" pitchFamily="34" charset="0"/>
              <a:buChar char="•"/>
              <a:defRPr/>
            </a:pPr>
            <a:endParaRPr lang="de-DE" sz="1500" dirty="0">
              <a:solidFill>
                <a:srgbClr val="202124"/>
              </a:solidFill>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de-DE" sz="1500" b="1" dirty="0" err="1">
                <a:latin typeface="Arial" panose="020B0604020202020204" pitchFamily="34" charset="0"/>
                <a:cs typeface="Arial" panose="020B0604020202020204" pitchFamily="34" charset="0"/>
              </a:rPr>
              <a:t>Symtome</a:t>
            </a:r>
            <a:endParaRPr lang="de-DE" sz="1500" b="1"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Erhöhung der Körpertemperatur.</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Heiße und trockene Haut.</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Beschleunigter Pulsschlag.</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Müdigkeit und Erschöpfung.</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Krämpfe und Erbrechen.</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Schwindelgefühl, Verwirrtheit, Halluzinationen.</a:t>
            </a:r>
          </a:p>
          <a:p>
            <a:pPr fontAlgn="auto">
              <a:spcAft>
                <a:spcPts val="0"/>
              </a:spcAft>
              <a:buFont typeface="Arial" panose="020B0604020202020204" pitchFamily="34" charset="0"/>
              <a:buChar char="•"/>
              <a:defRPr/>
            </a:pPr>
            <a:r>
              <a:rPr lang="de-DE" sz="1500" b="1" dirty="0">
                <a:solidFill>
                  <a:srgbClr val="202124"/>
                </a:solidFill>
                <a:latin typeface="Arial" panose="020B0604020202020204" pitchFamily="34" charset="0"/>
                <a:cs typeface="Arial" panose="020B0604020202020204" pitchFamily="34" charset="0"/>
              </a:rPr>
              <a:t>Maßnahmen</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Betroffene an eine kühlen Ort bringen</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Eventuell mit feuchten Tüchern kühlen ( Vorsicht Körperstamm )</a:t>
            </a:r>
          </a:p>
          <a:p>
            <a:pPr fontAlgn="auto">
              <a:spcAft>
                <a:spcPts val="0"/>
              </a:spcAft>
              <a:buFont typeface="Arial" panose="020B0604020202020204" pitchFamily="34" charset="0"/>
              <a:buChar char="•"/>
              <a:defRPr/>
            </a:pPr>
            <a:r>
              <a:rPr lang="de-DE" sz="1500" dirty="0">
                <a:solidFill>
                  <a:srgbClr val="202124"/>
                </a:solidFill>
                <a:latin typeface="Arial" panose="020B0604020202020204" pitchFamily="34" charset="0"/>
                <a:cs typeface="Arial" panose="020B0604020202020204" pitchFamily="34" charset="0"/>
              </a:rPr>
              <a:t>Bei Bewusstlosigkeit – Seitenlage </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reiwillige Feuerwehr Roskow - Hitzeerschöpfung oder Hitzeschlag"/>
          <p:cNvPicPr>
            <a:picLocks noChangeAspect="1" noChangeArrowheads="1"/>
          </p:cNvPicPr>
          <p:nvPr/>
        </p:nvPicPr>
        <p:blipFill>
          <a:blip r:embed="rId2"/>
          <a:srcRect/>
          <a:stretch>
            <a:fillRect/>
          </a:stretch>
        </p:blipFill>
        <p:spPr bwMode="auto">
          <a:xfrm>
            <a:off x="3224213" y="0"/>
            <a:ext cx="5743575"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idx="4294967295"/>
          </p:nvPr>
        </p:nvSpPr>
        <p:spPr/>
        <p:txBody>
          <a:bodyPr/>
          <a:lstStyle/>
          <a:p>
            <a:pPr algn="ctr"/>
            <a:r>
              <a:rPr lang="de-DE" sz="6000" smtClean="0"/>
              <a:t>Sonnenstich</a:t>
            </a:r>
          </a:p>
        </p:txBody>
      </p:sp>
      <p:sp>
        <p:nvSpPr>
          <p:cNvPr id="49155" name="Inhaltsplatzhalter 2"/>
          <p:cNvSpPr>
            <a:spLocks noGrp="1"/>
          </p:cNvSpPr>
          <p:nvPr>
            <p:ph idx="4294967295"/>
          </p:nvPr>
        </p:nvSpPr>
        <p:spPr/>
        <p:txBody>
          <a:bodyPr/>
          <a:lstStyle/>
          <a:p>
            <a:r>
              <a:rPr lang="de-DE" sz="1600" smtClean="0">
                <a:latin typeface="Arial" charset="0"/>
                <a:cs typeface="Arial" charset="0"/>
              </a:rPr>
              <a:t>Ursache des Sonnenstich ist eine längere, direkte Sonneneinstrahlung auf den Kopf und Nacken. Dabei können die Symtome erst Stunden später auftreten.</a:t>
            </a:r>
          </a:p>
          <a:p>
            <a:endParaRPr lang="de-DE" sz="1600" smtClean="0">
              <a:latin typeface="Arial" charset="0"/>
              <a:cs typeface="Arial" charset="0"/>
            </a:endParaRPr>
          </a:p>
          <a:p>
            <a:r>
              <a:rPr lang="de-DE" sz="1600" b="1" smtClean="0">
                <a:latin typeface="Arial" charset="0"/>
                <a:cs typeface="Arial" charset="0"/>
              </a:rPr>
              <a:t>Symtome</a:t>
            </a:r>
          </a:p>
          <a:p>
            <a:r>
              <a:rPr lang="de-DE" sz="1600" smtClean="0">
                <a:solidFill>
                  <a:srgbClr val="202124"/>
                </a:solidFill>
                <a:latin typeface="Arial" charset="0"/>
                <a:cs typeface="Arial" charset="0"/>
              </a:rPr>
              <a:t>kühle Körperhaut, Unruhe, Übelkeit, Erbrechen.</a:t>
            </a:r>
          </a:p>
          <a:p>
            <a:r>
              <a:rPr lang="de-DE" sz="1600" smtClean="0">
                <a:solidFill>
                  <a:srgbClr val="202124"/>
                </a:solidFill>
                <a:latin typeface="Arial" charset="0"/>
                <a:cs typeface="Arial" charset="0"/>
              </a:rPr>
              <a:t>Schwindel, Bewusstseinsschwund, hochroter, heißer Kopf</a:t>
            </a:r>
          </a:p>
          <a:p>
            <a:r>
              <a:rPr lang="de-DE" sz="1600" smtClean="0">
                <a:solidFill>
                  <a:srgbClr val="202124"/>
                </a:solidFill>
                <a:latin typeface="Arial" charset="0"/>
                <a:cs typeface="Arial" charset="0"/>
              </a:rPr>
              <a:t>Kopfschmerzen und Nackenschmerzen bzw. Nackensteifigkeit</a:t>
            </a:r>
          </a:p>
          <a:p>
            <a:r>
              <a:rPr lang="de-DE" sz="1600" b="1" smtClean="0">
                <a:solidFill>
                  <a:srgbClr val="202124"/>
                </a:solidFill>
                <a:latin typeface="Arial" charset="0"/>
                <a:cs typeface="Arial" charset="0"/>
              </a:rPr>
              <a:t>Maßnahmen</a:t>
            </a:r>
          </a:p>
          <a:p>
            <a:r>
              <a:rPr lang="de-DE" sz="1600" smtClean="0">
                <a:solidFill>
                  <a:srgbClr val="202124"/>
                </a:solidFill>
                <a:latin typeface="Arial" charset="0"/>
                <a:cs typeface="Arial" charset="0"/>
              </a:rPr>
              <a:t>Betroffene an eine kühlen Ort bringen</a:t>
            </a:r>
          </a:p>
          <a:p>
            <a:r>
              <a:rPr lang="de-DE" sz="1600" smtClean="0">
                <a:solidFill>
                  <a:srgbClr val="202124"/>
                </a:solidFill>
                <a:latin typeface="Arial" charset="0"/>
                <a:cs typeface="Arial" charset="0"/>
              </a:rPr>
              <a:t>Eventuell mit feuchten Tüchern den Kopf kühlen</a:t>
            </a:r>
          </a:p>
          <a:p>
            <a:r>
              <a:rPr lang="de-DE" sz="1600" smtClean="0">
                <a:solidFill>
                  <a:srgbClr val="202124"/>
                </a:solidFill>
                <a:latin typeface="Arial" charset="0"/>
                <a:cs typeface="Arial" charset="0"/>
              </a:rPr>
              <a:t>Kühle Getränke reichen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itzetabelle"/>
          <p:cNvPicPr>
            <a:picLocks noChangeAspect="1" noChangeArrowheads="1"/>
          </p:cNvPicPr>
          <p:nvPr/>
        </p:nvPicPr>
        <p:blipFill>
          <a:blip r:embed="rId2"/>
          <a:srcRect/>
          <a:stretch>
            <a:fillRect/>
          </a:stretch>
        </p:blipFill>
        <p:spPr bwMode="auto">
          <a:xfrm>
            <a:off x="1838325" y="906463"/>
            <a:ext cx="8524875" cy="504983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idx="4294967295"/>
          </p:nvPr>
        </p:nvSpPr>
        <p:spPr/>
        <p:txBody>
          <a:bodyPr/>
          <a:lstStyle/>
          <a:p>
            <a:pPr algn="ctr"/>
            <a:r>
              <a:rPr lang="de-DE" sz="6000" smtClean="0"/>
              <a:t>Chlorgasunfall</a:t>
            </a:r>
          </a:p>
        </p:txBody>
      </p:sp>
      <p:sp>
        <p:nvSpPr>
          <p:cNvPr id="3" name="Inhaltsplatzhalter 2">
            <a:extLst>
              <a:ext uri="{FF2B5EF4-FFF2-40B4-BE49-F238E27FC236}"/>
            </a:extLst>
          </p:cNvPr>
          <p:cNvSpPr>
            <a:spLocks noGrp="1"/>
          </p:cNvSpPr>
          <p:nvPr>
            <p:ph idx="4294967295"/>
          </p:nvPr>
        </p:nvSpPr>
        <p:spPr/>
        <p:txBody>
          <a:bodyPr rtlCol="0">
            <a:normAutofit/>
          </a:bodyPr>
          <a:lstStyle/>
          <a:p>
            <a:pPr fontAlgn="auto">
              <a:spcBef>
                <a:spcPts val="800"/>
              </a:spcBef>
              <a:spcAft>
                <a:spcPts val="0"/>
              </a:spcAft>
              <a:buSzPct val="60000"/>
              <a:buFont typeface="Arial" panose="020B0604020202020204" pitchFamily="34" charset="0"/>
              <a:buChar char="•"/>
              <a:defRPr/>
            </a:pPr>
            <a:r>
              <a:rPr lang="de-DE" sz="1800" dirty="0">
                <a:latin typeface="Arial" panose="020B0604020202020204" pitchFamily="34" charset="0"/>
                <a:cs typeface="Arial" panose="020B0604020202020204" pitchFamily="34" charset="0"/>
              </a:rPr>
              <a:t>Chlor ist in konzentrierter Form giftig. </a:t>
            </a:r>
            <a:r>
              <a:rPr lang="de-DE" sz="1800" b="1" dirty="0">
                <a:latin typeface="Arial" panose="020B0604020202020204" pitchFamily="34" charset="0"/>
                <a:cs typeface="Arial" panose="020B0604020202020204" pitchFamily="34" charset="0"/>
              </a:rPr>
              <a:t>Bei Kontakt mit Wasser bildet Chlorgas Salzsäure, die zu Reizungen von Schleimhäuten, Atemwegen und Augen führen kann</a:t>
            </a:r>
            <a:r>
              <a:rPr lang="de-DE" sz="1800" dirty="0">
                <a:latin typeface="Arial" panose="020B0604020202020204" pitchFamily="34" charset="0"/>
                <a:cs typeface="Arial" panose="020B0604020202020204" pitchFamily="34" charset="0"/>
              </a:rPr>
              <a:t>. Des Weiteren entstehen beim Kontakt zwischen Chlor und Wasser viele organische Verbindungen (</a:t>
            </a:r>
            <a:r>
              <a:rPr lang="de-DE" sz="1800" dirty="0" err="1">
                <a:latin typeface="Arial" panose="020B0604020202020204" pitchFamily="34" charset="0"/>
                <a:cs typeface="Arial" panose="020B0604020202020204" pitchFamily="34" charset="0"/>
              </a:rPr>
              <a:t>Trihalogenmethane</a:t>
            </a:r>
            <a:r>
              <a:rPr lang="de-DE" sz="1800" dirty="0">
                <a:latin typeface="Arial" panose="020B0604020202020204" pitchFamily="34" charset="0"/>
                <a:cs typeface="Arial" panose="020B0604020202020204" pitchFamily="34" charset="0"/>
              </a:rPr>
              <a:t>).</a:t>
            </a:r>
          </a:p>
          <a:p>
            <a:pPr fontAlgn="auto">
              <a:spcBef>
                <a:spcPts val="800"/>
              </a:spcBef>
              <a:spcAft>
                <a:spcPts val="0"/>
              </a:spcAft>
              <a:buSzPct val="60000"/>
              <a:buFont typeface="Arial" panose="020B0604020202020204" pitchFamily="34" charset="0"/>
              <a:buChar char="•"/>
              <a:defRPr/>
            </a:pPr>
            <a:r>
              <a:rPr lang="de-DE" sz="1800" dirty="0">
                <a:solidFill>
                  <a:srgbClr val="202124"/>
                </a:solidFill>
                <a:latin typeface="Arial" panose="020B0604020202020204" pitchFamily="34" charset="0"/>
                <a:cs typeface="Arial" panose="020B0604020202020204" pitchFamily="34" charset="0"/>
              </a:rPr>
              <a:t>Die Vergiftung mit </a:t>
            </a:r>
            <a:r>
              <a:rPr lang="de-DE" sz="1800" b="1" dirty="0">
                <a:solidFill>
                  <a:srgbClr val="202124"/>
                </a:solidFill>
                <a:latin typeface="Arial" panose="020B0604020202020204" pitchFamily="34" charset="0"/>
                <a:cs typeface="Arial" panose="020B0604020202020204" pitchFamily="34" charset="0"/>
              </a:rPr>
              <a:t>Chlorgas</a:t>
            </a:r>
            <a:r>
              <a:rPr lang="de-DE" sz="1800" dirty="0">
                <a:solidFill>
                  <a:srgbClr val="202124"/>
                </a:solidFill>
                <a:latin typeface="Arial" panose="020B0604020202020204" pitchFamily="34" charset="0"/>
                <a:cs typeface="Arial" panose="020B0604020202020204" pitchFamily="34" charset="0"/>
              </a:rPr>
              <a:t> verursacht Symptome im ganzen Organismus – von Atembeschwerden bis hin zu Flüssigkeitsansammlungen in der Lunge. Augen, Haut, Kreislauf und Verdauungstrakt können ebenfalls betroffen sein. Darüber hinaus kann Chlor ernsthafte Schäden an den Augen verursachen, u. a. Brennen und Reizungen.</a:t>
            </a:r>
            <a:endParaRPr lang="de-DE" sz="1800" dirty="0">
              <a:effectLst>
                <a:outerShdw blurRad="38100" dist="38100" dir="2700000" algn="tl">
                  <a:srgbClr val="000000"/>
                </a:outerShdw>
              </a:effectLst>
              <a:latin typeface="Arial" panose="020B0604020202020204" pitchFamily="34" charset="0"/>
              <a:cs typeface="Arial" panose="020B0604020202020204" pitchFamily="34" charset="0"/>
            </a:endParaRPr>
          </a:p>
          <a:p>
            <a:pPr fontAlgn="auto">
              <a:spcBef>
                <a:spcPts val="800"/>
              </a:spcBef>
              <a:spcAft>
                <a:spcPts val="0"/>
              </a:spcAft>
              <a:buSzPct val="60000"/>
              <a:buFont typeface="Arial" panose="020B0604020202020204" pitchFamily="34" charset="0"/>
              <a:buChar char="•"/>
              <a:defRPr/>
            </a:pPr>
            <a:r>
              <a:rPr lang="de-DE" sz="1800" dirty="0">
                <a:latin typeface="Arial" panose="020B0604020202020204" pitchFamily="34" charset="0"/>
                <a:cs typeface="Arial" panose="020B0604020202020204" pitchFamily="34" charset="0"/>
              </a:rPr>
              <a:t>Merke</a:t>
            </a:r>
            <a:r>
              <a:rPr lang="de-DE" sz="1800" dirty="0">
                <a:effectLst>
                  <a:outerShdw blurRad="38100" dist="38100" dir="2700000" algn="tl">
                    <a:srgbClr val="000000"/>
                  </a:outerShdw>
                </a:effectLst>
                <a:latin typeface="Arial" panose="020B0604020202020204" pitchFamily="34" charset="0"/>
                <a:cs typeface="Arial" panose="020B0604020202020204" pitchFamily="34" charset="0"/>
              </a:rPr>
              <a:t>:</a:t>
            </a:r>
          </a:p>
          <a:p>
            <a:pPr fontAlgn="auto">
              <a:spcBef>
                <a:spcPts val="800"/>
              </a:spcBef>
              <a:spcAft>
                <a:spcPts val="0"/>
              </a:spcAft>
              <a:buSzPct val="60000"/>
              <a:buFont typeface="Arial" panose="020B0604020202020204" pitchFamily="34" charset="0"/>
              <a:buChar char="•"/>
              <a:defRPr/>
            </a:pPr>
            <a:r>
              <a:rPr lang="de-DE" sz="1800" dirty="0">
                <a:latin typeface="Arial" panose="020B0604020202020204" pitchFamily="34" charset="0"/>
                <a:cs typeface="Arial" panose="020B0604020202020204" pitchFamily="34" charset="0"/>
              </a:rPr>
              <a:t>Eine akute Lebensgefährdung kann noch nach 12- 72 Stunden auftreten! Davor kann der Patient beschwerdefrei sein!!!!</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idx="4294967295"/>
          </p:nvPr>
        </p:nvSpPr>
        <p:spPr/>
        <p:txBody>
          <a:bodyPr/>
          <a:lstStyle/>
          <a:p>
            <a:pPr algn="ctr"/>
            <a:r>
              <a:rPr lang="de-DE" sz="6000" smtClean="0"/>
              <a:t>Chlorgasunfall</a:t>
            </a:r>
          </a:p>
        </p:txBody>
      </p:sp>
      <p:sp>
        <p:nvSpPr>
          <p:cNvPr id="52227" name="Inhaltsplatzhalter 2"/>
          <p:cNvSpPr>
            <a:spLocks noGrp="1"/>
          </p:cNvSpPr>
          <p:nvPr>
            <p:ph idx="4294967295"/>
          </p:nvPr>
        </p:nvSpPr>
        <p:spPr/>
        <p:txBody>
          <a:bodyPr/>
          <a:lstStyle/>
          <a:p>
            <a:pPr>
              <a:spcBef>
                <a:spcPts val="800"/>
              </a:spcBef>
              <a:buClr>
                <a:srgbClr val="FFFFCC"/>
              </a:buClr>
              <a:buSzPct val="60000"/>
              <a:buFont typeface="Wingdings" pitchFamily="2" charset="2"/>
              <a:buChar char=""/>
            </a:pPr>
            <a:r>
              <a:rPr lang="de-DE" sz="2000" b="1" smtClean="0">
                <a:latin typeface="Arial" charset="0"/>
                <a:cs typeface="Arial" charset="0"/>
              </a:rPr>
              <a:t>Erstmaßnahmen</a:t>
            </a:r>
          </a:p>
          <a:p>
            <a:pPr>
              <a:spcBef>
                <a:spcPts val="800"/>
              </a:spcBef>
              <a:buClr>
                <a:srgbClr val="FFFFCC"/>
              </a:buClr>
              <a:buSzPct val="60000"/>
              <a:buFont typeface="Wingdings" pitchFamily="2" charset="2"/>
              <a:buChar char=""/>
            </a:pPr>
            <a:endParaRPr lang="de-DE" sz="2000" smtClean="0">
              <a:latin typeface="Arial" charset="0"/>
              <a:cs typeface="Arial" charset="0"/>
            </a:endParaRPr>
          </a:p>
          <a:p>
            <a:pPr>
              <a:spcBef>
                <a:spcPts val="800"/>
              </a:spcBef>
              <a:buClr>
                <a:srgbClr val="FFFFCC"/>
              </a:buClr>
              <a:buSzPct val="60000"/>
              <a:buFont typeface="Wingdings" pitchFamily="2" charset="2"/>
              <a:buChar char=""/>
            </a:pPr>
            <a:r>
              <a:rPr lang="de-DE" sz="2000" smtClean="0">
                <a:latin typeface="Arial" charset="0"/>
                <a:cs typeface="Arial" charset="0"/>
              </a:rPr>
              <a:t>Eigenschutz geht vor</a:t>
            </a:r>
          </a:p>
          <a:p>
            <a:pPr>
              <a:spcBef>
                <a:spcPts val="800"/>
              </a:spcBef>
              <a:buClr>
                <a:srgbClr val="FFFFCC"/>
              </a:buClr>
              <a:buSzPct val="60000"/>
              <a:buFont typeface="Wingdings" pitchFamily="2" charset="2"/>
              <a:buChar char=""/>
            </a:pPr>
            <a:r>
              <a:rPr lang="de-DE" sz="2000" smtClean="0">
                <a:latin typeface="Arial" charset="0"/>
                <a:cs typeface="Arial" charset="0"/>
              </a:rPr>
              <a:t>Alle Personen auffordern, den Ort des Geschehens zu verlassen</a:t>
            </a:r>
          </a:p>
          <a:p>
            <a:pPr>
              <a:spcBef>
                <a:spcPts val="800"/>
              </a:spcBef>
              <a:buClr>
                <a:srgbClr val="FFFFCC"/>
              </a:buClr>
              <a:buSzPct val="60000"/>
              <a:buFont typeface="Wingdings" pitchFamily="2" charset="2"/>
              <a:buChar char=""/>
            </a:pPr>
            <a:r>
              <a:rPr lang="de-DE" sz="2000" smtClean="0">
                <a:latin typeface="Arial" charset="0"/>
                <a:cs typeface="Arial" charset="0"/>
              </a:rPr>
              <a:t>Technische Rettung anfordern</a:t>
            </a:r>
          </a:p>
          <a:p>
            <a:pPr>
              <a:spcBef>
                <a:spcPts val="800"/>
              </a:spcBef>
              <a:buClr>
                <a:srgbClr val="FFFFCC"/>
              </a:buClr>
              <a:buSzPct val="60000"/>
              <a:buFont typeface="Wingdings" pitchFamily="2" charset="2"/>
              <a:buChar char=""/>
            </a:pPr>
            <a:r>
              <a:rPr lang="de-DE" sz="2000" smtClean="0">
                <a:latin typeface="Arial" charset="0"/>
                <a:cs typeface="Arial" charset="0"/>
              </a:rPr>
              <a:t>Stichwort „Chlorgas“ dabei nicht vergessen</a:t>
            </a:r>
          </a:p>
          <a:p>
            <a:pPr>
              <a:spcBef>
                <a:spcPts val="800"/>
              </a:spcBef>
              <a:buClr>
                <a:srgbClr val="FFFFCC"/>
              </a:buClr>
              <a:buSzPct val="60000"/>
              <a:buFont typeface="Wingdings" pitchFamily="2" charset="2"/>
              <a:buChar char=""/>
            </a:pPr>
            <a:r>
              <a:rPr lang="de-DE" sz="2000" smtClean="0">
                <a:latin typeface="Arial" charset="0"/>
                <a:cs typeface="Arial" charset="0"/>
              </a:rPr>
              <a:t>Einweiser bereit stellen</a:t>
            </a:r>
          </a:p>
          <a:p>
            <a:endParaRPr lang="de-DE"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sz="4800" b="1" u="sng" smtClean="0"/>
              <a:t>Ursachen Eines Herz- Kreislaufstillstand</a:t>
            </a:r>
          </a:p>
        </p:txBody>
      </p:sp>
      <p:sp>
        <p:nvSpPr>
          <p:cNvPr id="3" name="Inhaltsplatzhalter 2">
            <a:extLst>
              <a:ext uri="{FF2B5EF4-FFF2-40B4-BE49-F238E27FC236}"/>
            </a:extLst>
          </p:cNvPr>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endParaRPr lang="de-DE" dirty="0"/>
          </a:p>
          <a:p>
            <a:pPr fontAlgn="auto">
              <a:spcAft>
                <a:spcPts val="0"/>
              </a:spcAft>
              <a:buFont typeface="Arial" panose="020B0604020202020204" pitchFamily="34" charset="0"/>
              <a:buChar char="•"/>
              <a:defRPr/>
            </a:pPr>
            <a:endParaRPr lang="de-DE" dirty="0"/>
          </a:p>
        </p:txBody>
      </p:sp>
      <p:pic>
        <p:nvPicPr>
          <p:cNvPr id="16388" name="Picture 2"/>
          <p:cNvPicPr>
            <a:picLocks noChangeAspect="1" noChangeArrowheads="1"/>
          </p:cNvPicPr>
          <p:nvPr/>
        </p:nvPicPr>
        <p:blipFill>
          <a:blip r:embed="rId2"/>
          <a:srcRect/>
          <a:stretch>
            <a:fillRect/>
          </a:stretch>
        </p:blipFill>
        <p:spPr bwMode="auto">
          <a:xfrm>
            <a:off x="1554163" y="1600200"/>
            <a:ext cx="6035675" cy="45307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idx="4294967295"/>
          </p:nvPr>
        </p:nvSpPr>
        <p:spPr/>
        <p:txBody>
          <a:bodyPr/>
          <a:lstStyle/>
          <a:p>
            <a:pPr algn="ctr"/>
            <a:r>
              <a:rPr lang="de-DE" sz="6000" smtClean="0"/>
              <a:t>Chlorgasunfall</a:t>
            </a:r>
          </a:p>
        </p:txBody>
      </p:sp>
      <p:sp>
        <p:nvSpPr>
          <p:cNvPr id="3" name="Inhaltsplatzhalter 2">
            <a:extLst>
              <a:ext uri="{FF2B5EF4-FFF2-40B4-BE49-F238E27FC236}"/>
            </a:extLst>
          </p:cNvPr>
          <p:cNvSpPr>
            <a:spLocks noGrp="1"/>
          </p:cNvSpPr>
          <p:nvPr>
            <p:ph idx="4294967295"/>
          </p:nvPr>
        </p:nvSpPr>
        <p:spPr/>
        <p:txBody>
          <a:bodyPr rtlCol="0">
            <a:normAutofit/>
          </a:bodyPr>
          <a:lstStyle/>
          <a:p>
            <a:pPr fontAlgn="auto">
              <a:spcAft>
                <a:spcPts val="0"/>
              </a:spcAft>
              <a:buFont typeface="Arial" panose="020B0604020202020204" pitchFamily="34" charset="0"/>
              <a:buChar char="•"/>
              <a:defRPr/>
            </a:pPr>
            <a:r>
              <a:rPr lang="de-DE" b="1" dirty="0">
                <a:latin typeface="Arial" panose="020B0604020202020204" pitchFamily="34" charset="0"/>
                <a:cs typeface="Arial" panose="020B0604020202020204" pitchFamily="34" charset="0"/>
              </a:rPr>
              <a:t>Maßnahmen am Patienten</a:t>
            </a:r>
          </a:p>
          <a:p>
            <a:pPr marL="0" indent="0" fontAlgn="auto">
              <a:spcAft>
                <a:spcPts val="0"/>
              </a:spcAft>
              <a:buFont typeface="Arial" panose="020B0604020202020204" pitchFamily="34" charset="0"/>
              <a:buNone/>
              <a:defRPr/>
            </a:pPr>
            <a:endParaRPr lang="de-DE" dirty="0">
              <a:latin typeface="Arial" panose="020B0604020202020204" pitchFamily="34" charset="0"/>
              <a:cs typeface="Arial" panose="020B0604020202020204" pitchFamily="34" charset="0"/>
            </a:endParaRP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Wenn möglich aus Gefahrenbereich retten</a:t>
            </a: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Trotzdem geht Eigenschutz vor</a:t>
            </a: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Vitalfunktionen kontrollieren</a:t>
            </a: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Sauerstoff, wenn möglich ( hoch dosiert)</a:t>
            </a: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Notarzt anfordern</a:t>
            </a: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Lagerung nach Situation</a:t>
            </a:r>
          </a:p>
          <a:p>
            <a:pPr fontAlgn="auto">
              <a:spcBef>
                <a:spcPts val="700"/>
              </a:spcBef>
              <a:spcAft>
                <a:spcPts val="0"/>
              </a:spcAft>
              <a:buClr>
                <a:srgbClr val="FFFFCC"/>
              </a:buClr>
              <a:buSzPct val="60000"/>
              <a:buFont typeface="Wingdings" charset="2"/>
              <a:buChar char=""/>
              <a:defRPr/>
            </a:pPr>
            <a:r>
              <a:rPr lang="de-DE" dirty="0">
                <a:latin typeface="Arial" panose="020B0604020202020204" pitchFamily="34" charset="0"/>
                <a:cs typeface="Arial" panose="020B0604020202020204" pitchFamily="34" charset="0"/>
              </a:rPr>
              <a:t>Wärmeerhalt/ Betreuung</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idx="4294967295"/>
          </p:nvPr>
        </p:nvSpPr>
        <p:spPr/>
        <p:txBody>
          <a:bodyPr/>
          <a:lstStyle/>
          <a:p>
            <a:pPr algn="ctr"/>
            <a:r>
              <a:rPr lang="de-DE" sz="6000" smtClean="0"/>
              <a:t>Chlorgasunfall</a:t>
            </a:r>
          </a:p>
        </p:txBody>
      </p:sp>
      <p:sp>
        <p:nvSpPr>
          <p:cNvPr id="3" name="Inhaltsplatzhalter 2">
            <a:extLst>
              <a:ext uri="{FF2B5EF4-FFF2-40B4-BE49-F238E27FC236}"/>
            </a:extLst>
          </p:cNvPr>
          <p:cNvSpPr>
            <a:spLocks noGrp="1"/>
          </p:cNvSpPr>
          <p:nvPr>
            <p:ph idx="4294967295"/>
          </p:nvPr>
        </p:nvSpPr>
        <p:spPr/>
        <p:txBody>
          <a:bodyPr rtlCol="0">
            <a:normAutofit/>
          </a:bodyPr>
          <a:lstStyle/>
          <a:p>
            <a:pPr fontAlgn="auto">
              <a:spcAft>
                <a:spcPts val="0"/>
              </a:spcAft>
              <a:buFont typeface="Arial" panose="020B0604020202020204" pitchFamily="34" charset="0"/>
              <a:buChar char="•"/>
              <a:defRPr/>
            </a:pPr>
            <a:r>
              <a:rPr lang="de-DE" sz="2400" b="1" dirty="0"/>
              <a:t>Tipps zum Chlorgasunfall</a:t>
            </a:r>
          </a:p>
          <a:p>
            <a:pPr fontAlgn="auto">
              <a:spcAft>
                <a:spcPts val="0"/>
              </a:spcAft>
              <a:buFont typeface="Arial" panose="020B0604020202020204" pitchFamily="34" charset="0"/>
              <a:buChar char="•"/>
              <a:defRPr/>
            </a:pPr>
            <a:endParaRPr lang="de-DE" sz="2400" dirty="0"/>
          </a:p>
          <a:p>
            <a:pPr fontAlgn="auto">
              <a:spcBef>
                <a:spcPts val="800"/>
              </a:spcBef>
              <a:spcAft>
                <a:spcPts val="0"/>
              </a:spcAft>
              <a:buClr>
                <a:srgbClr val="FFFFCC"/>
              </a:buClr>
              <a:buSzPct val="60000"/>
              <a:buFont typeface="Wingdings" charset="2"/>
              <a:buChar char=""/>
              <a:defRPr/>
            </a:pPr>
            <a:r>
              <a:rPr lang="de-DE" sz="2400" dirty="0">
                <a:latin typeface="Arial" panose="020B0604020202020204" pitchFamily="34" charset="0"/>
                <a:cs typeface="Arial" panose="020B0604020202020204" pitchFamily="34" charset="0"/>
              </a:rPr>
              <a:t>Immer die Windrichtung beachten</a:t>
            </a:r>
          </a:p>
          <a:p>
            <a:pPr fontAlgn="auto">
              <a:spcBef>
                <a:spcPts val="800"/>
              </a:spcBef>
              <a:spcAft>
                <a:spcPts val="0"/>
              </a:spcAft>
              <a:buClr>
                <a:srgbClr val="FFFFCC"/>
              </a:buClr>
              <a:buSzPct val="60000"/>
              <a:buFont typeface="Wingdings" charset="2"/>
              <a:buChar char=""/>
              <a:defRPr/>
            </a:pPr>
            <a:r>
              <a:rPr lang="de-DE" sz="2400" dirty="0">
                <a:latin typeface="Arial" panose="020B0604020202020204" pitchFamily="34" charset="0"/>
                <a:cs typeface="Arial" panose="020B0604020202020204" pitchFamily="34" charset="0"/>
              </a:rPr>
              <a:t>Kontaminierte Kleidung sofort entfernen</a:t>
            </a:r>
          </a:p>
          <a:p>
            <a:pPr fontAlgn="auto">
              <a:spcBef>
                <a:spcPts val="800"/>
              </a:spcBef>
              <a:spcAft>
                <a:spcPts val="0"/>
              </a:spcAft>
              <a:buClr>
                <a:srgbClr val="FFFFCC"/>
              </a:buClr>
              <a:buSzPct val="60000"/>
              <a:buFont typeface="Wingdings" charset="2"/>
              <a:buChar char=""/>
              <a:defRPr/>
            </a:pPr>
            <a:r>
              <a:rPr lang="de-DE" sz="2400" dirty="0">
                <a:latin typeface="Arial" panose="020B0604020202020204" pitchFamily="34" charset="0"/>
                <a:cs typeface="Arial" panose="020B0604020202020204" pitchFamily="34" charset="0"/>
              </a:rPr>
              <a:t>Ggf. abduschen der Betroffenen</a:t>
            </a:r>
          </a:p>
          <a:p>
            <a:pPr fontAlgn="auto">
              <a:spcBef>
                <a:spcPts val="800"/>
              </a:spcBef>
              <a:spcAft>
                <a:spcPts val="0"/>
              </a:spcAft>
              <a:buClr>
                <a:srgbClr val="FFFFCC"/>
              </a:buClr>
              <a:buSzPct val="60000"/>
              <a:buFont typeface="Wingdings" charset="2"/>
              <a:buChar char=""/>
              <a:defRPr/>
            </a:pPr>
            <a:r>
              <a:rPr lang="de-DE" sz="2400" dirty="0">
                <a:latin typeface="Arial" panose="020B0604020202020204" pitchFamily="34" charset="0"/>
                <a:cs typeface="Arial" panose="020B0604020202020204" pitchFamily="34" charset="0"/>
              </a:rPr>
              <a:t>Schadstoff- Reste asservieren</a:t>
            </a:r>
          </a:p>
          <a:p>
            <a:pPr marL="342900" fontAlgn="auto">
              <a:spcBef>
                <a:spcPts val="800"/>
              </a:spcBef>
              <a:spcAft>
                <a:spcPts val="0"/>
              </a:spcAft>
              <a:buSzPct val="60000"/>
              <a:buFont typeface="Arial" panose="020B0604020202020204" pitchFamily="34" charset="0"/>
              <a:buChar char="•"/>
              <a:defRPr/>
            </a:pPr>
            <a:r>
              <a:rPr lang="de-DE" sz="2400" dirty="0">
                <a:latin typeface="Arial" panose="020B0604020202020204" pitchFamily="34" charset="0"/>
                <a:cs typeface="Arial" panose="020B0604020202020204" pitchFamily="34" charset="0"/>
              </a:rPr>
              <a:t>  ( dicht schließende Gefäße)</a:t>
            </a:r>
          </a:p>
          <a:p>
            <a:pPr fontAlgn="auto">
              <a:spcBef>
                <a:spcPts val="800"/>
              </a:spcBef>
              <a:spcAft>
                <a:spcPts val="0"/>
              </a:spcAft>
              <a:buClr>
                <a:srgbClr val="FFFFCC"/>
              </a:buClr>
              <a:buSzPct val="60000"/>
              <a:buFont typeface="Wingdings" charset="2"/>
              <a:buChar char=""/>
              <a:defRPr/>
            </a:pPr>
            <a:r>
              <a:rPr lang="de-DE" sz="2400" dirty="0">
                <a:solidFill>
                  <a:srgbClr val="FFFF00"/>
                </a:solidFill>
                <a:latin typeface="Arial" panose="020B0604020202020204" pitchFamily="34" charset="0"/>
                <a:cs typeface="Arial" panose="020B0604020202020204" pitchFamily="34" charset="0"/>
              </a:rPr>
              <a:t>Eigenschutz hat immer Vorrang!</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idx="4294967295"/>
          </p:nvPr>
        </p:nvSpPr>
        <p:spPr/>
        <p:txBody>
          <a:bodyPr/>
          <a:lstStyle/>
          <a:p>
            <a:pPr algn="ctr"/>
            <a:r>
              <a:rPr lang="de-DE" sz="6000" smtClean="0"/>
              <a:t>Verbrennungsgrade</a:t>
            </a:r>
          </a:p>
        </p:txBody>
      </p:sp>
      <p:sp>
        <p:nvSpPr>
          <p:cNvPr id="3" name="Inhaltsplatzhalter 2">
            <a:extLst>
              <a:ext uri="{FF2B5EF4-FFF2-40B4-BE49-F238E27FC236}"/>
            </a:extLst>
          </p:cNvPr>
          <p:cNvSpPr>
            <a:spLocks noGrp="1"/>
          </p:cNvSpPr>
          <p:nvPr>
            <p:ph idx="4294967295"/>
          </p:nvPr>
        </p:nvSpPr>
        <p:spPr/>
        <p:txBody>
          <a:bodyPr rtlCol="0">
            <a:normAutofit fontScale="92500" lnSpcReduction="10000"/>
          </a:bodyPr>
          <a:lstStyle/>
          <a:p>
            <a:pPr fontAlgn="auto">
              <a:spcAft>
                <a:spcPts val="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Verbrennungen Grad 1</a:t>
            </a:r>
          </a:p>
          <a:p>
            <a:pPr fontAlgn="auto">
              <a:spcAft>
                <a:spcPts val="0"/>
              </a:spcAft>
              <a:buFont typeface="Arial" panose="020B0604020202020204" pitchFamily="34" charset="0"/>
              <a:buChar char="•"/>
              <a:defRPr/>
            </a:pPr>
            <a:r>
              <a:rPr lang="de-DE" sz="1600" dirty="0">
                <a:solidFill>
                  <a:srgbClr val="000000"/>
                </a:solidFill>
                <a:latin typeface="Arial" panose="020B0604020202020204" pitchFamily="34" charset="0"/>
                <a:cs typeface="Arial" panose="020B0604020202020204" pitchFamily="34" charset="0"/>
              </a:rPr>
              <a:t>Eine leichte Verbrennung ist zwar schmerzhaft, aber meist unproblematisch. Die Haut wird rot, aber der Schaden ist oberflächlich und beschränkt sich auf die oberste Hautschicht (Epidermis). Die Haut erholt sich komplett.</a:t>
            </a:r>
          </a:p>
          <a:p>
            <a:pPr fontAlgn="auto">
              <a:spcAft>
                <a:spcPts val="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Verbrennungen Grad 2</a:t>
            </a:r>
          </a:p>
          <a:p>
            <a:pPr fontAlgn="auto">
              <a:spcAft>
                <a:spcPts val="0"/>
              </a:spcAft>
              <a:buFont typeface="Arial" panose="020B0604020202020204" pitchFamily="34" charset="0"/>
              <a:buChar char="•"/>
              <a:defRPr/>
            </a:pPr>
            <a:r>
              <a:rPr lang="de-DE" sz="1600" dirty="0">
                <a:solidFill>
                  <a:srgbClr val="000000"/>
                </a:solidFill>
                <a:latin typeface="Arial" panose="020B0604020202020204" pitchFamily="34" charset="0"/>
                <a:cs typeface="Arial" panose="020B0604020202020204" pitchFamily="34" charset="0"/>
              </a:rPr>
              <a:t>Verbrennungen zweiten Grades reichen bis in die zweite Hautschicht, die </a:t>
            </a:r>
            <a:r>
              <a:rPr lang="de-DE" sz="1600" dirty="0" err="1">
                <a:solidFill>
                  <a:srgbClr val="000000"/>
                </a:solidFill>
                <a:latin typeface="Arial" panose="020B0604020202020204" pitchFamily="34" charset="0"/>
                <a:cs typeface="Arial" panose="020B0604020202020204" pitchFamily="34" charset="0"/>
              </a:rPr>
              <a:t>Dermis</a:t>
            </a:r>
            <a:r>
              <a:rPr lang="de-DE" sz="1600" dirty="0">
                <a:solidFill>
                  <a:srgbClr val="000000"/>
                </a:solidFill>
                <a:latin typeface="Arial" panose="020B0604020202020204" pitchFamily="34" charset="0"/>
                <a:cs typeface="Arial" panose="020B0604020202020204" pitchFamily="34" charset="0"/>
              </a:rPr>
              <a:t>, und sind sehr schmerzhaft. Es kommt auf jeden Fall zur Blasenbildung.</a:t>
            </a:r>
          </a:p>
          <a:p>
            <a:pPr fontAlgn="auto">
              <a:spcAft>
                <a:spcPts val="0"/>
              </a:spcAft>
              <a:buFont typeface="Arial" panose="020B0604020202020204" pitchFamily="34" charset="0"/>
              <a:buChar char="•"/>
              <a:defRPr/>
            </a:pPr>
            <a:r>
              <a:rPr lang="de-DE" sz="1600" dirty="0">
                <a:solidFill>
                  <a:srgbClr val="000000"/>
                </a:solidFill>
                <a:latin typeface="Arial" panose="020B0604020202020204" pitchFamily="34" charset="0"/>
                <a:cs typeface="Arial" panose="020B0604020202020204" pitchFamily="34" charset="0"/>
              </a:rPr>
              <a:t>Hier wird zusätzlich unterschieden zwischen Grad 2 a und 2 b: Bei 2 a kann der sogenannte Wundgrund unter den Blasen noch heilen, was etwa 14 Tage dauert. Bei 2 b ist der Wundgrund abgestorben und weiß statt rot. Durch den Zelltod fehlt das Gefühl an der betroffenen Stelle. Es bildet sich eine Narbe. Eventuell muss das abgestorbene Gewebe entfernt werden.</a:t>
            </a:r>
          </a:p>
          <a:p>
            <a:pPr fontAlgn="auto">
              <a:spcAft>
                <a:spcPts val="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Verbrennungen Grad 3</a:t>
            </a:r>
          </a:p>
          <a:p>
            <a:pPr fontAlgn="auto">
              <a:spcAft>
                <a:spcPts val="0"/>
              </a:spcAft>
              <a:buFont typeface="Arial" panose="020B0604020202020204" pitchFamily="34" charset="0"/>
              <a:buChar char="•"/>
              <a:defRPr/>
            </a:pPr>
            <a:r>
              <a:rPr lang="de-DE" sz="1600" dirty="0">
                <a:solidFill>
                  <a:srgbClr val="000000"/>
                </a:solidFill>
                <a:latin typeface="Arial" panose="020B0604020202020204" pitchFamily="34" charset="0"/>
                <a:cs typeface="Arial" panose="020B0604020202020204" pitchFamily="34" charset="0"/>
              </a:rPr>
              <a:t>Dabei sind die beiden oberen Hautschichten zerstört, die dritte (Subkutis) ist geschädigt. Kein Schmerz. Die verbrannte Haut wird in der Regel operativ entfernt und Haut von anderer Stelle transplantiert. Meist sind mehrere Eingriffe in Folge nötig.</a:t>
            </a:r>
            <a:endParaRPr lang="de-DE" sz="16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de-DE" sz="1600" dirty="0">
                <a:latin typeface="Arial" panose="020B0604020202020204" pitchFamily="34" charset="0"/>
                <a:cs typeface="Arial" panose="020B0604020202020204" pitchFamily="34" charset="0"/>
              </a:rPr>
              <a:t>Verbrennungen Grad 4</a:t>
            </a:r>
          </a:p>
          <a:p>
            <a:pPr fontAlgn="auto">
              <a:spcAft>
                <a:spcPts val="0"/>
              </a:spcAft>
              <a:buFont typeface="Arial" panose="020B0604020202020204" pitchFamily="34" charset="0"/>
              <a:buChar char="•"/>
              <a:defRPr/>
            </a:pPr>
            <a:r>
              <a:rPr lang="de-DE" sz="1600" dirty="0">
                <a:solidFill>
                  <a:srgbClr val="000000"/>
                </a:solidFill>
                <a:latin typeface="Arial" panose="020B0604020202020204" pitchFamily="34" charset="0"/>
                <a:cs typeface="Arial" panose="020B0604020202020204" pitchFamily="34" charset="0"/>
              </a:rPr>
              <a:t>Die Haut ist verkohlt und schwarz. Die Hitze hat alle Schichten zerstört und teils auch Muskeln, Sehnen, Knochen oder Gelenke geschädigt.</a:t>
            </a:r>
            <a:endParaRPr lang="de-DE" sz="16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de-DE"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idx="4294967295"/>
          </p:nvPr>
        </p:nvSpPr>
        <p:spPr/>
        <p:txBody>
          <a:bodyPr/>
          <a:lstStyle/>
          <a:p>
            <a:pPr algn="ctr"/>
            <a:r>
              <a:rPr lang="de-DE" sz="6000" smtClean="0"/>
              <a:t>Verbrennungen</a:t>
            </a:r>
          </a:p>
        </p:txBody>
      </p:sp>
      <p:sp>
        <p:nvSpPr>
          <p:cNvPr id="56323" name="AutoShape 2" descr="Stadien von Verbrennungen. - Beim Klick auf das Bild vergrößert sich die Ansicht."/>
          <p:cNvSpPr>
            <a:spLocks noGrp="1" noChangeAspect="1" noChangeArrowheads="1"/>
          </p:cNvSpPr>
          <p:nvPr>
            <p:ph idx="4294967295"/>
          </p:nvPr>
        </p:nvSpPr>
        <p:spPr>
          <a:xfrm>
            <a:off x="469900" y="1825625"/>
            <a:ext cx="11283950" cy="4668838"/>
          </a:xfrm>
        </p:spPr>
        <p:txBody>
          <a:bodyPr/>
          <a:lstStyle/>
          <a:p>
            <a:pPr marL="0" indent="0">
              <a:buFont typeface="Arial" charset="0"/>
              <a:buNone/>
            </a:pPr>
            <a:endParaRPr lang="de-DE" smtClean="0"/>
          </a:p>
          <a:p>
            <a:pPr marL="0" indent="0">
              <a:buFont typeface="Arial" charset="0"/>
              <a:buNone/>
            </a:pPr>
            <a:endParaRPr lang="de-DE" smtClean="0"/>
          </a:p>
        </p:txBody>
      </p:sp>
      <p:pic>
        <p:nvPicPr>
          <p:cNvPr id="56324" name="Picture 6" descr="Stadien von Verbrennungen. - Beim Klick auf das Bild vergrößert sich die Ansicht."/>
          <p:cNvPicPr>
            <a:picLocks noChangeAspect="1" noChangeArrowheads="1"/>
          </p:cNvPicPr>
          <p:nvPr/>
        </p:nvPicPr>
        <p:blipFill>
          <a:blip r:embed="rId2"/>
          <a:srcRect/>
          <a:stretch>
            <a:fillRect/>
          </a:stretch>
        </p:blipFill>
        <p:spPr bwMode="auto">
          <a:xfrm>
            <a:off x="2995613" y="1974850"/>
            <a:ext cx="6232525" cy="43719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srcRect/>
          <a:stretch>
            <a:fillRect/>
          </a:stretch>
        </p:blipFill>
        <p:spPr bwMode="auto">
          <a:xfrm>
            <a:off x="1001713" y="1163638"/>
            <a:ext cx="3024187" cy="4530725"/>
          </a:xfrm>
          <a:prstGeom prst="rect">
            <a:avLst/>
          </a:prstGeom>
          <a:noFill/>
          <a:ln w="9525">
            <a:noFill/>
            <a:miter lim="800000"/>
            <a:headEnd/>
            <a:tailEnd/>
          </a:ln>
        </p:spPr>
      </p:pic>
      <p:pic>
        <p:nvPicPr>
          <p:cNvPr id="57347" name="Inhaltsplatzhalter 5"/>
          <p:cNvPicPr>
            <a:picLocks noChangeAspect="1" noChangeArrowheads="1"/>
          </p:cNvPicPr>
          <p:nvPr/>
        </p:nvPicPr>
        <p:blipFill>
          <a:blip r:embed="rId3"/>
          <a:srcRect/>
          <a:stretch>
            <a:fillRect/>
          </a:stretch>
        </p:blipFill>
        <p:spPr bwMode="auto">
          <a:xfrm>
            <a:off x="5857875" y="895350"/>
            <a:ext cx="3884613" cy="2913063"/>
          </a:xfrm>
          <a:prstGeom prst="rect">
            <a:avLst/>
          </a:prstGeom>
          <a:noFill/>
          <a:ln w="9525">
            <a:noFill/>
            <a:miter lim="800000"/>
            <a:headEnd/>
            <a:tailEnd/>
          </a:ln>
        </p:spPr>
      </p:pic>
      <p:pic>
        <p:nvPicPr>
          <p:cNvPr id="57348" name="Picture 6"/>
          <p:cNvPicPr>
            <a:picLocks noChangeAspect="1" noChangeArrowheads="1"/>
          </p:cNvPicPr>
          <p:nvPr/>
        </p:nvPicPr>
        <p:blipFill>
          <a:blip r:embed="rId4"/>
          <a:srcRect/>
          <a:stretch>
            <a:fillRect/>
          </a:stretch>
        </p:blipFill>
        <p:spPr bwMode="auto">
          <a:xfrm>
            <a:off x="6542088" y="4008438"/>
            <a:ext cx="2516187" cy="18176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idx="4294967295"/>
          </p:nvPr>
        </p:nvSpPr>
        <p:spPr>
          <a:xfrm>
            <a:off x="838200" y="365125"/>
            <a:ext cx="10515600" cy="787400"/>
          </a:xfrm>
        </p:spPr>
        <p:txBody>
          <a:bodyPr/>
          <a:lstStyle/>
          <a:p>
            <a:r>
              <a:rPr lang="de-DE" sz="2800" b="1" smtClean="0"/>
              <a:t>Maßnahmen bei Verbrennungen</a:t>
            </a:r>
          </a:p>
        </p:txBody>
      </p:sp>
      <p:sp>
        <p:nvSpPr>
          <p:cNvPr id="3" name="Inhaltsplatzhalter 2">
            <a:extLst>
              <a:ext uri="{FF2B5EF4-FFF2-40B4-BE49-F238E27FC236}"/>
            </a:extLst>
          </p:cNvPr>
          <p:cNvSpPr>
            <a:spLocks noGrp="1"/>
          </p:cNvSpPr>
          <p:nvPr>
            <p:ph idx="4294967295"/>
          </p:nvPr>
        </p:nvSpPr>
        <p:spPr>
          <a:xfrm>
            <a:off x="838200" y="1419225"/>
            <a:ext cx="10515600" cy="4757738"/>
          </a:xfrm>
        </p:spPr>
        <p:txBody>
          <a:bodyPr rtlCol="0">
            <a:normAutofit lnSpcReduction="10000"/>
          </a:bodyPr>
          <a:lstStyle/>
          <a:p>
            <a:pPr fontAlgn="auto">
              <a:spcAft>
                <a:spcPts val="0"/>
              </a:spcAft>
              <a:buFont typeface="Arial" panose="020B0604020202020204" pitchFamily="34" charset="0"/>
              <a:buChar char="•"/>
              <a:defRPr/>
            </a:pPr>
            <a:r>
              <a:rPr lang="de-DE" sz="2400" dirty="0">
                <a:solidFill>
                  <a:srgbClr val="000000"/>
                </a:solidFill>
                <a:latin typeface="Arial" panose="020B0604020202020204" pitchFamily="34" charset="0"/>
                <a:cs typeface="Arial" panose="020B0604020202020204" pitchFamily="34" charset="0"/>
              </a:rPr>
              <a:t>Kühlen, aber richtig: Verbrannte Stellen zu kühlen, lindert den Schmerz. Bei kleinflächigen Verletzungen sollte mit Leitungswasser von etwa 20 Grad gekühlt werden. Fünf bis zehn Minuten sind ausreichend. Eine längere Kühlung reduziert nach wissenschaftlichen Erkenntnissen nicht den Hautschaden, im Gegenteil: Die Temperatur im Gewebe normalisiert sich auch ohne Kühlung rasch, und eine zu starke Kühlung reduziert die Durchblutung und kann damit den Schaden der Haut eher vergrößern</a:t>
            </a:r>
          </a:p>
          <a:p>
            <a:pPr fontAlgn="auto">
              <a:spcAft>
                <a:spcPts val="0"/>
              </a:spcAft>
              <a:buFont typeface="Arial" panose="020B0604020202020204" pitchFamily="34" charset="0"/>
              <a:buChar char="•"/>
              <a:defRPr/>
            </a:pPr>
            <a:endParaRPr lang="de-DE" sz="2400" dirty="0">
              <a:solidFill>
                <a:srgbClr val="000000"/>
              </a:solidFill>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de-DE" sz="2400" dirty="0">
                <a:solidFill>
                  <a:srgbClr val="000000"/>
                </a:solidFill>
                <a:latin typeface="Arial" panose="020B0604020202020204" pitchFamily="34" charset="0"/>
                <a:cs typeface="Arial" panose="020B0604020202020204" pitchFamily="34" charset="0"/>
              </a:rPr>
              <a:t>Kleidung und Schmuck vorsichtig von betroffenen Hautstellen entfernen, weil sie sonst wie ein Hitzespeicher wirken. Falls sich Kleidungstücke nicht lösen, vorsichtig drumherum schneiden. Sterile Pflaster oder Verbände – idealerweise metallbeschichtet - sind am besten geeignet die Wunde abzudecken. Beim Befestigen sollte darauf geachtet werden, das Pflaster oder den Verband nicht zu straff anzulegen.</a:t>
            </a:r>
            <a:endParaRPr lang="de-DE" sz="2400" dirty="0">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idx="4294967295"/>
          </p:nvPr>
        </p:nvSpPr>
        <p:spPr/>
        <p:txBody>
          <a:bodyPr/>
          <a:lstStyle/>
          <a:p>
            <a:pPr algn="ctr"/>
            <a:r>
              <a:rPr lang="de-DE" smtClean="0">
                <a:solidFill>
                  <a:srgbClr val="000000"/>
                </a:solidFill>
                <a:latin typeface="Officina Bold"/>
              </a:rPr>
              <a:t>Vorsicht mit dem Kühlen</a:t>
            </a:r>
            <a:br>
              <a:rPr lang="de-DE" smtClean="0">
                <a:solidFill>
                  <a:srgbClr val="000000"/>
                </a:solidFill>
                <a:latin typeface="Officina Bold"/>
              </a:rPr>
            </a:br>
            <a:r>
              <a:rPr lang="de-DE" sz="2700" smtClean="0">
                <a:solidFill>
                  <a:srgbClr val="000000"/>
                </a:solidFill>
                <a:latin typeface="Officina Bold"/>
              </a:rPr>
              <a:t>Das sollte man bei Verbrühungen oder Verbrennungen nicht tun:</a:t>
            </a:r>
            <a:endParaRPr lang="de-DE" sz="2700" smtClean="0"/>
          </a:p>
        </p:txBody>
      </p:sp>
      <p:sp>
        <p:nvSpPr>
          <p:cNvPr id="3" name="Inhaltsplatzhalter 2">
            <a:extLst>
              <a:ext uri="{FF2B5EF4-FFF2-40B4-BE49-F238E27FC236}"/>
            </a:extLst>
          </p:cNvPr>
          <p:cNvSpPr>
            <a:spLocks noGrp="1"/>
          </p:cNvSpPr>
          <p:nvPr>
            <p:ph idx="4294967295"/>
          </p:nvPr>
        </p:nvSpPr>
        <p:spPr/>
        <p:txBody>
          <a:bodyPr rtlCol="0">
            <a:normAutofit fontScale="62500" lnSpcReduction="20000"/>
          </a:bodyPr>
          <a:lstStyle/>
          <a:p>
            <a:pPr fontAlgn="auto">
              <a:spcAft>
                <a:spcPts val="0"/>
              </a:spcAft>
              <a:buFont typeface="Arial" panose="020B0604020202020204" pitchFamily="34" charset="0"/>
              <a:buChar char="•"/>
              <a:defRPr/>
            </a:pPr>
            <a:r>
              <a:rPr lang="de-DE" b="1" dirty="0">
                <a:solidFill>
                  <a:srgbClr val="000000"/>
                </a:solidFill>
                <a:latin typeface="Frutiger Bold"/>
              </a:rPr>
              <a:t>Keine Salben</a:t>
            </a:r>
            <a:r>
              <a:rPr lang="de-DE" dirty="0">
                <a:solidFill>
                  <a:srgbClr val="000000"/>
                </a:solidFill>
                <a:latin typeface="Frutiger Roman"/>
              </a:rPr>
              <a:t> auf frische oder gar offene Brandwunden auftragen. Das kann zu Entzündungen führen und erschwert für die Ärztin oder den Arzt die Beurteilung der Wunde. Salben für den Selbstgebrauch werden erst ab Tag 2 empfohlen und nur für leichte und oberflächliche Verbrennungen.</a:t>
            </a:r>
          </a:p>
          <a:p>
            <a:pPr fontAlgn="auto">
              <a:spcAft>
                <a:spcPts val="0"/>
              </a:spcAft>
              <a:buFont typeface="Arial" panose="020B0604020202020204" pitchFamily="34" charset="0"/>
              <a:buChar char="•"/>
              <a:defRPr/>
            </a:pPr>
            <a:r>
              <a:rPr lang="de-DE" b="1" dirty="0">
                <a:solidFill>
                  <a:srgbClr val="000000"/>
                </a:solidFill>
                <a:latin typeface="Frutiger Bold"/>
              </a:rPr>
              <a:t>Keine Eiswürfel</a:t>
            </a:r>
            <a:r>
              <a:rPr lang="de-DE" dirty="0">
                <a:solidFill>
                  <a:srgbClr val="000000"/>
                </a:solidFill>
                <a:latin typeface="Frutiger Roman"/>
              </a:rPr>
              <a:t> auflegen. Das kann die betroffene Haut zusätzlich schädigen.</a:t>
            </a:r>
          </a:p>
          <a:p>
            <a:pPr fontAlgn="auto">
              <a:spcAft>
                <a:spcPts val="0"/>
              </a:spcAft>
              <a:buFont typeface="Arial" panose="020B0604020202020204" pitchFamily="34" charset="0"/>
              <a:buChar char="•"/>
              <a:defRPr/>
            </a:pPr>
            <a:r>
              <a:rPr lang="de-DE" b="1" dirty="0">
                <a:solidFill>
                  <a:srgbClr val="000000"/>
                </a:solidFill>
                <a:latin typeface="Frutiger Bold"/>
              </a:rPr>
              <a:t>Keine Kühlung bei großflächigen Brandverletzungen</a:t>
            </a:r>
            <a:r>
              <a:rPr lang="de-DE" dirty="0">
                <a:solidFill>
                  <a:srgbClr val="000000"/>
                </a:solidFill>
                <a:latin typeface="Frutiger Roman"/>
              </a:rPr>
              <a:t>. Es besteht die Gefahr der Auskühlung. Faustregel: Kühlung nur bei maximal fünf Prozent verbrannter Körperoberfläche – das entspricht bei Erwachsenen etwa der Fläche des Unterarms.</a:t>
            </a:r>
          </a:p>
          <a:p>
            <a:pPr fontAlgn="auto">
              <a:spcAft>
                <a:spcPts val="0"/>
              </a:spcAft>
              <a:buFont typeface="Arial" panose="020B0604020202020204" pitchFamily="34" charset="0"/>
              <a:buChar char="•"/>
              <a:defRPr/>
            </a:pPr>
            <a:r>
              <a:rPr lang="de-DE" b="1" dirty="0">
                <a:solidFill>
                  <a:srgbClr val="000000"/>
                </a:solidFill>
                <a:latin typeface="Frutiger Bold"/>
              </a:rPr>
              <a:t>Keine Kühlung bei bewusstlosen Patienten</a:t>
            </a:r>
            <a:r>
              <a:rPr lang="de-DE" dirty="0">
                <a:solidFill>
                  <a:srgbClr val="000000"/>
                </a:solidFill>
                <a:latin typeface="Frutiger Roman"/>
              </a:rPr>
              <a:t>.</a:t>
            </a:r>
          </a:p>
          <a:p>
            <a:pPr fontAlgn="auto">
              <a:spcAft>
                <a:spcPts val="0"/>
              </a:spcAft>
              <a:buFont typeface="Arial" panose="020B0604020202020204" pitchFamily="34" charset="0"/>
              <a:buChar char="•"/>
              <a:defRPr/>
            </a:pPr>
            <a:r>
              <a:rPr lang="de-DE" b="1" dirty="0">
                <a:solidFill>
                  <a:srgbClr val="000000"/>
                </a:solidFill>
                <a:latin typeface="Frutiger Bold"/>
              </a:rPr>
              <a:t>Keine Kühlung bei Neugeborenen und Säuglingen</a:t>
            </a:r>
            <a:r>
              <a:rPr lang="de-DE" dirty="0">
                <a:solidFill>
                  <a:srgbClr val="000000"/>
                </a:solidFill>
                <a:latin typeface="Frutiger Roman"/>
              </a:rPr>
              <a:t>. Sie unterkühlen besonders schnell. Hier ist bei größeren Verbrennungen immer der Notarzt angeraten. Auch kleinere Verbrennungen sollten ärztlich abgeklärt werden.</a:t>
            </a:r>
          </a:p>
          <a:p>
            <a:pPr fontAlgn="auto">
              <a:spcAft>
                <a:spcPts val="0"/>
              </a:spcAft>
              <a:buFont typeface="Arial" panose="020B0604020202020204" pitchFamily="34" charset="0"/>
              <a:buChar char="•"/>
              <a:defRPr/>
            </a:pPr>
            <a:r>
              <a:rPr lang="de-DE" b="1" dirty="0">
                <a:solidFill>
                  <a:srgbClr val="000000"/>
                </a:solidFill>
                <a:latin typeface="Frutiger Bold"/>
              </a:rPr>
              <a:t>Bei Kindern nur Arme und Beine kühlen</a:t>
            </a:r>
            <a:r>
              <a:rPr lang="de-DE" dirty="0">
                <a:solidFill>
                  <a:srgbClr val="000000"/>
                </a:solidFill>
                <a:latin typeface="Frutiger Roman"/>
              </a:rPr>
              <a:t>, nicht den Rumpf. Kinder kühlen schneller aus als Erwachsene, daher nur kurz und oder mit Unterbrechungen und nur Arme und Beine kühlen. </a:t>
            </a:r>
          </a:p>
          <a:p>
            <a:pPr fontAlgn="auto">
              <a:spcAft>
                <a:spcPts val="0"/>
              </a:spcAft>
              <a:buFont typeface="Arial" panose="020B0604020202020204" pitchFamily="34" charset="0"/>
              <a:buChar char="•"/>
              <a:defRPr/>
            </a:pPr>
            <a:r>
              <a:rPr lang="de-DE" b="1" dirty="0">
                <a:solidFill>
                  <a:srgbClr val="000000"/>
                </a:solidFill>
                <a:latin typeface="Frutiger Bold"/>
              </a:rPr>
              <a:t>Keine Hausmittel verwenden</a:t>
            </a:r>
            <a:r>
              <a:rPr lang="de-DE" dirty="0">
                <a:solidFill>
                  <a:srgbClr val="000000"/>
                </a:solidFill>
                <a:latin typeface="Frutiger Roman"/>
              </a:rPr>
              <a:t>. Egal ob rohe Kartoffeln, Mehl, Backpulver, Essig, Öl, Bananenschalen oder Honig – von all dem raten der Deutsche Feuerwehrverband und die Deutsche Gesellschaft für Verbrennungsmedizin ab. Es besteht Verschmutzungs- und Entzündungsgefahr und verhindert teils das Abkühlen der Wunde.</a:t>
            </a:r>
          </a:p>
          <a:p>
            <a:pPr marL="0" indent="0" fontAlgn="auto">
              <a:spcAft>
                <a:spcPts val="0"/>
              </a:spcAft>
              <a:buFont typeface="Arial" panose="020B0604020202020204" pitchFamily="34" charset="0"/>
              <a:buNone/>
              <a:defRPr/>
            </a:pPr>
            <a:endParaRPr lang="de-D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idx="4294967295"/>
          </p:nvPr>
        </p:nvSpPr>
        <p:spPr/>
        <p:txBody>
          <a:bodyPr/>
          <a:lstStyle/>
          <a:p>
            <a:r>
              <a:rPr lang="de-DE" sz="4800" b="1" smtClean="0"/>
              <a:t>Allgemeine Verletzungen und Notfälle</a:t>
            </a:r>
          </a:p>
        </p:txBody>
      </p:sp>
      <p:sp>
        <p:nvSpPr>
          <p:cNvPr id="3" name="Inhaltsplatzhalter 2">
            <a:extLst>
              <a:ext uri="{FF2B5EF4-FFF2-40B4-BE49-F238E27FC236}"/>
            </a:extLst>
          </p:cNvPr>
          <p:cNvSpPr>
            <a:spLocks noGrp="1"/>
          </p:cNvSpPr>
          <p:nvPr>
            <p:ph idx="4294967295"/>
          </p:nvPr>
        </p:nvSpPr>
        <p:spPr/>
        <p:txBody>
          <a:bodyPr rtlCol="0">
            <a:normAutofit/>
          </a:bodyPr>
          <a:lstStyle/>
          <a:p>
            <a:pPr fontAlgn="auto">
              <a:spcAft>
                <a:spcPts val="0"/>
              </a:spcAft>
              <a:buFont typeface="Arial" panose="020B0604020202020204" pitchFamily="34" charset="0"/>
              <a:buChar char="•"/>
              <a:defRPr/>
            </a:pPr>
            <a:r>
              <a:rPr lang="de-DE" dirty="0"/>
              <a:t>Wunden und Knochenbrüche</a:t>
            </a:r>
          </a:p>
          <a:p>
            <a:pPr fontAlgn="auto">
              <a:spcAft>
                <a:spcPts val="0"/>
              </a:spcAft>
              <a:buFont typeface="Arial" panose="020B0604020202020204" pitchFamily="34" charset="0"/>
              <a:buChar char="•"/>
              <a:defRPr/>
            </a:pPr>
            <a:r>
              <a:rPr lang="de-DE" dirty="0"/>
              <a:t>SHT ( Schädelhirntrauma )</a:t>
            </a:r>
          </a:p>
          <a:p>
            <a:pPr fontAlgn="auto">
              <a:spcAft>
                <a:spcPts val="0"/>
              </a:spcAft>
              <a:buFont typeface="Arial" panose="020B0604020202020204" pitchFamily="34" charset="0"/>
              <a:buChar char="•"/>
              <a:defRPr/>
            </a:pPr>
            <a:r>
              <a:rPr lang="de-DE" dirty="0"/>
              <a:t>Nasenbluten – starke </a:t>
            </a:r>
            <a:r>
              <a:rPr lang="de-DE" dirty="0" err="1"/>
              <a:t>Extremitätenblutungen</a:t>
            </a:r>
            <a:endParaRPr lang="de-DE" dirty="0"/>
          </a:p>
          <a:p>
            <a:pPr fontAlgn="auto">
              <a:spcAft>
                <a:spcPts val="0"/>
              </a:spcAft>
              <a:buFont typeface="Arial" panose="020B0604020202020204" pitchFamily="34" charset="0"/>
              <a:buChar char="•"/>
              <a:defRPr/>
            </a:pPr>
            <a:r>
              <a:rPr lang="de-DE" dirty="0"/>
              <a:t>Herzinfarkt</a:t>
            </a:r>
          </a:p>
          <a:p>
            <a:pPr fontAlgn="auto">
              <a:spcAft>
                <a:spcPts val="0"/>
              </a:spcAft>
              <a:buFont typeface="Arial" panose="020B0604020202020204" pitchFamily="34" charset="0"/>
              <a:buChar char="•"/>
              <a:defRPr/>
            </a:pPr>
            <a:r>
              <a:rPr lang="de-DE" dirty="0"/>
              <a:t>Schlaganfall</a:t>
            </a:r>
          </a:p>
          <a:p>
            <a:pPr fontAlgn="auto">
              <a:spcAft>
                <a:spcPts val="0"/>
              </a:spcAft>
              <a:buFont typeface="Arial" panose="020B0604020202020204" pitchFamily="34" charset="0"/>
              <a:buChar char="•"/>
              <a:defRPr/>
            </a:pPr>
            <a:r>
              <a:rPr lang="de-DE" dirty="0"/>
              <a:t>Allergische Schock</a:t>
            </a:r>
          </a:p>
          <a:p>
            <a:pPr fontAlgn="auto">
              <a:spcAft>
                <a:spcPts val="0"/>
              </a:spcAft>
              <a:buFont typeface="Arial" panose="020B0604020202020204" pitchFamily="34" charset="0"/>
              <a:buChar char="•"/>
              <a:defRPr/>
            </a:pPr>
            <a:r>
              <a:rPr lang="de-DE" dirty="0"/>
              <a:t>Fremdkörperaspiration</a:t>
            </a:r>
          </a:p>
          <a:p>
            <a:pPr marL="0" indent="0" fontAlgn="auto">
              <a:spcAft>
                <a:spcPts val="0"/>
              </a:spcAft>
              <a:buFont typeface="Arial" panose="020B0604020202020204" pitchFamily="34" charset="0"/>
              <a:buNone/>
              <a:defRPr/>
            </a:pPr>
            <a:endParaRPr lang="de-DE" dirty="0"/>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idx="4294967295"/>
          </p:nvPr>
        </p:nvSpPr>
        <p:spPr/>
        <p:txBody>
          <a:bodyPr/>
          <a:lstStyle/>
          <a:p>
            <a:pPr algn="ctr"/>
            <a:r>
              <a:rPr lang="de-DE" sz="6000" smtClean="0"/>
              <a:t>Wunden  ( Hautverletzungen )</a:t>
            </a:r>
          </a:p>
        </p:txBody>
      </p:sp>
      <p:sp>
        <p:nvSpPr>
          <p:cNvPr id="3" name="Inhaltsplatzhalter 2">
            <a:extLst>
              <a:ext uri="{FF2B5EF4-FFF2-40B4-BE49-F238E27FC236}"/>
            </a:extLst>
          </p:cNvPr>
          <p:cNvSpPr>
            <a:spLocks noGrp="1"/>
          </p:cNvSpPr>
          <p:nvPr>
            <p:ph idx="4294967295"/>
          </p:nvPr>
        </p:nvSpPr>
        <p:spPr/>
        <p:txBody>
          <a:bodyPr rtlCol="0">
            <a:normAutofit/>
          </a:bodyPr>
          <a:lstStyle/>
          <a:p>
            <a:pPr fontAlgn="auto">
              <a:spcAft>
                <a:spcPts val="0"/>
              </a:spcAft>
              <a:buFont typeface="Arial" panose="020B0604020202020204" pitchFamily="34" charset="0"/>
              <a:buChar char="•"/>
              <a:defRPr/>
            </a:pPr>
            <a:r>
              <a:rPr lang="de-DE" dirty="0"/>
              <a:t>Definition</a:t>
            </a:r>
          </a:p>
          <a:p>
            <a:pPr fontAlgn="auto">
              <a:spcAft>
                <a:spcPts val="0"/>
              </a:spcAft>
              <a:buFont typeface="Arial" panose="020B0604020202020204" pitchFamily="34" charset="0"/>
              <a:buChar char="•"/>
              <a:defRPr/>
            </a:pPr>
            <a:r>
              <a:rPr lang="de-DE" dirty="0">
                <a:solidFill>
                  <a:srgbClr val="202124"/>
                </a:solidFill>
                <a:latin typeface="Google Sans"/>
              </a:rPr>
              <a:t>Eine Wunde (lateinisch: </a:t>
            </a:r>
            <a:r>
              <a:rPr lang="de-DE" dirty="0" err="1">
                <a:solidFill>
                  <a:srgbClr val="202124"/>
                </a:solidFill>
                <a:latin typeface="Google Sans"/>
              </a:rPr>
              <a:t>vulnus</a:t>
            </a:r>
            <a:r>
              <a:rPr lang="de-DE" dirty="0">
                <a:solidFill>
                  <a:srgbClr val="202124"/>
                </a:solidFill>
                <a:latin typeface="Google Sans"/>
              </a:rPr>
              <a:t>, griechisch: </a:t>
            </a:r>
            <a:r>
              <a:rPr lang="de-DE" dirty="0" err="1">
                <a:solidFill>
                  <a:srgbClr val="202124"/>
                </a:solidFill>
                <a:latin typeface="Google Sans"/>
              </a:rPr>
              <a:t>trauma</a:t>
            </a:r>
            <a:r>
              <a:rPr lang="de-DE" dirty="0">
                <a:solidFill>
                  <a:srgbClr val="202124"/>
                </a:solidFill>
                <a:latin typeface="Google Sans"/>
              </a:rPr>
              <a:t>) ist eine </a:t>
            </a:r>
            <a:r>
              <a:rPr lang="de-DE" dirty="0">
                <a:solidFill>
                  <a:srgbClr val="040C28"/>
                </a:solidFill>
                <a:latin typeface="Google Sans"/>
              </a:rPr>
              <a:t>Verletzung, die durch eine Durchtrennung oder oberflächliche Beschädigung der Haut oder Schleimhaut und ggf.</a:t>
            </a:r>
            <a:r>
              <a:rPr lang="de-DE" dirty="0">
                <a:solidFill>
                  <a:srgbClr val="202124"/>
                </a:solidFill>
                <a:latin typeface="Google Sans"/>
              </a:rPr>
              <a:t> </a:t>
            </a:r>
            <a:r>
              <a:rPr lang="de-DE" dirty="0">
                <a:solidFill>
                  <a:srgbClr val="040C28"/>
                </a:solidFill>
                <a:latin typeface="Google Sans"/>
              </a:rPr>
              <a:t>der darunter liegenden Strukturen entsteht</a:t>
            </a:r>
            <a:r>
              <a:rPr lang="de-DE" dirty="0">
                <a:solidFill>
                  <a:srgbClr val="202124"/>
                </a:solidFill>
                <a:latin typeface="Google Sans"/>
              </a:rPr>
              <a:t>.</a:t>
            </a:r>
          </a:p>
          <a:p>
            <a:pPr fontAlgn="auto">
              <a:spcAft>
                <a:spcPts val="0"/>
              </a:spcAft>
              <a:buFont typeface="Arial" panose="020B0604020202020204" pitchFamily="34" charset="0"/>
              <a:buChar char="•"/>
              <a:defRPr/>
            </a:pPr>
            <a:r>
              <a:rPr lang="de-DE" dirty="0">
                <a:solidFill>
                  <a:srgbClr val="202124"/>
                </a:solidFill>
                <a:latin typeface="Google Sans"/>
              </a:rPr>
              <a:t>Es gibt 4 Wundarten, mechanische Wunden, Thermische Wunden, Chemische und Strahlungswunden sowie chronische Wunden.</a:t>
            </a:r>
          </a:p>
          <a:p>
            <a:pPr marL="0" indent="0" fontAlgn="auto">
              <a:spcAft>
                <a:spcPts val="0"/>
              </a:spcAft>
              <a:buFont typeface="Arial" panose="020B0604020202020204" pitchFamily="34" charset="0"/>
              <a:buNone/>
              <a:defRPr/>
            </a:pPr>
            <a:endParaRPr lang="de-D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idx="4294967295"/>
          </p:nvPr>
        </p:nvSpPr>
        <p:spPr/>
        <p:txBody>
          <a:bodyPr/>
          <a:lstStyle/>
          <a:p>
            <a:pPr algn="ctr"/>
            <a:r>
              <a:rPr lang="de-DE" sz="3200" smtClean="0"/>
              <a:t>Wir wollen die mechanische Wunden behandeln</a:t>
            </a:r>
          </a:p>
        </p:txBody>
      </p:sp>
      <p:sp>
        <p:nvSpPr>
          <p:cNvPr id="62467" name="Inhaltsplatzhalter 2"/>
          <p:cNvSpPr>
            <a:spLocks noGrp="1"/>
          </p:cNvSpPr>
          <p:nvPr>
            <p:ph idx="4294967295"/>
          </p:nvPr>
        </p:nvSpPr>
        <p:spPr/>
        <p:txBody>
          <a:bodyPr/>
          <a:lstStyle/>
          <a:p>
            <a:r>
              <a:rPr lang="de-DE" smtClean="0"/>
              <a:t>Sofortige Blutstillung durch Druckverband, falls dieser durchblutet wird ein zweiter Druckverband darüber gelegt.  Kein Druckverband auf Frakturen.</a:t>
            </a:r>
          </a:p>
          <a:p>
            <a:r>
              <a:rPr lang="de-DE" smtClean="0"/>
              <a:t>Wundverbände mit Verbandspäckchen</a:t>
            </a:r>
          </a:p>
          <a:p>
            <a:r>
              <a:rPr lang="de-DE" smtClean="0"/>
              <a:t>Bei Großflächigen Wunden wird eine große Mullkompresse mit Mullbinden fixiert.</a:t>
            </a:r>
          </a:p>
          <a:p>
            <a:r>
              <a:rPr lang="de-DE" b="1" smtClean="0"/>
              <a:t>Verboten</a:t>
            </a:r>
            <a:r>
              <a:rPr lang="de-DE" smtClean="0"/>
              <a:t>:</a:t>
            </a:r>
          </a:p>
          <a:p>
            <a:r>
              <a:rPr lang="de-DE" smtClean="0"/>
              <a:t>Kein Berühren der Wund, kein Wasser, keine Alkohol, Zucker , Mehl oder sonstige Hausmittel.</a:t>
            </a:r>
          </a:p>
          <a:p>
            <a:endParaRPr lang="de-DE"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7410" name="Picture 6" descr="Besonderheiten der kardiopulmonalen Reanimation zu Zeiten von SARS-CoV-2 |  SpringerLink"/>
          <p:cNvPicPr>
            <a:picLocks noChangeAspect="1" noChangeArrowheads="1"/>
          </p:cNvPicPr>
          <p:nvPr/>
        </p:nvPicPr>
        <p:blipFill>
          <a:blip r:embed="rId2"/>
          <a:srcRect/>
          <a:stretch>
            <a:fillRect/>
          </a:stretch>
        </p:blipFill>
        <p:spPr bwMode="auto">
          <a:xfrm>
            <a:off x="3952875" y="0"/>
            <a:ext cx="4286250"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idx="4294967295"/>
          </p:nvPr>
        </p:nvSpPr>
        <p:spPr/>
        <p:txBody>
          <a:bodyPr/>
          <a:lstStyle/>
          <a:p>
            <a:pPr algn="ctr"/>
            <a:r>
              <a:rPr lang="de-DE" sz="6000" smtClean="0"/>
              <a:t>Sonderfall Nasenbluten</a:t>
            </a:r>
          </a:p>
        </p:txBody>
      </p:sp>
      <p:sp>
        <p:nvSpPr>
          <p:cNvPr id="63491" name="Inhaltsplatzhalter 2"/>
          <p:cNvSpPr>
            <a:spLocks noGrp="1"/>
          </p:cNvSpPr>
          <p:nvPr>
            <p:ph idx="4294967295"/>
          </p:nvPr>
        </p:nvSpPr>
        <p:spPr/>
        <p:txBody>
          <a:bodyPr/>
          <a:lstStyle/>
          <a:p>
            <a:pPr>
              <a:spcBef>
                <a:spcPts val="800"/>
              </a:spcBef>
              <a:buSzPct val="60000"/>
            </a:pPr>
            <a:r>
              <a:rPr lang="de-DE" sz="1800" smtClean="0">
                <a:latin typeface="Arial" charset="0"/>
                <a:cs typeface="Arial" charset="0"/>
              </a:rPr>
              <a:t>Nasenbluten kann akut auftreten oder über ein Trauma ( Sturz, Schlag etc. )</a:t>
            </a:r>
          </a:p>
          <a:p>
            <a:pPr>
              <a:spcBef>
                <a:spcPts val="800"/>
              </a:spcBef>
              <a:buSzPct val="60000"/>
            </a:pPr>
            <a:r>
              <a:rPr lang="de-DE" sz="1800" smtClean="0">
                <a:latin typeface="Arial" charset="0"/>
                <a:cs typeface="Arial" charset="0"/>
              </a:rPr>
              <a:t>Bei älteren Mitbürgern oft durch eine Bluthochdruck- Krise ausgelöst!  Hier besteht dann Lebensgefahr</a:t>
            </a:r>
          </a:p>
          <a:p>
            <a:endParaRPr lang="de-DE" sz="1800" smtClean="0">
              <a:latin typeface="Arial" charset="0"/>
              <a:cs typeface="Arial" charset="0"/>
            </a:endParaRPr>
          </a:p>
          <a:p>
            <a:r>
              <a:rPr lang="de-DE" sz="1800" b="1" smtClean="0">
                <a:latin typeface="Arial" charset="0"/>
                <a:cs typeface="Arial" charset="0"/>
              </a:rPr>
              <a:t>Maßnahmen:</a:t>
            </a:r>
          </a:p>
          <a:p>
            <a:r>
              <a:rPr lang="de-DE" sz="1800" smtClean="0">
                <a:latin typeface="Arial" charset="0"/>
                <a:cs typeface="Arial" charset="0"/>
              </a:rPr>
              <a:t>Akut auftretendes Nasenbluten wird durch auflegen einer kalten Kompress im Nacken behandelt.</a:t>
            </a:r>
          </a:p>
          <a:p>
            <a:r>
              <a:rPr lang="de-DE" sz="1800" smtClean="0">
                <a:latin typeface="Arial" charset="0"/>
                <a:cs typeface="Arial" charset="0"/>
              </a:rPr>
              <a:t>Der Kopf ist stets nach vorne geneigt um ein Blutablauf in Magen zu verhindern.</a:t>
            </a:r>
          </a:p>
          <a:p>
            <a:r>
              <a:rPr lang="de-DE" sz="1800" smtClean="0">
                <a:latin typeface="Arial" charset="0"/>
                <a:cs typeface="Arial" charset="0"/>
              </a:rPr>
              <a:t>Unstillbares Nasenbluten ist immer einem HNO Arzt vorzustellen.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idx="4294967295"/>
          </p:nvPr>
        </p:nvSpPr>
        <p:spPr/>
        <p:txBody>
          <a:bodyPr/>
          <a:lstStyle/>
          <a:p>
            <a:r>
              <a:rPr lang="de-DE" sz="6000" smtClean="0"/>
              <a:t>SHT ( Schädelhirntrauma )</a:t>
            </a:r>
          </a:p>
        </p:txBody>
      </p:sp>
      <p:sp>
        <p:nvSpPr>
          <p:cNvPr id="64515" name="Inhaltsplatzhalter 2"/>
          <p:cNvSpPr>
            <a:spLocks noGrp="1"/>
          </p:cNvSpPr>
          <p:nvPr>
            <p:ph idx="4294967295"/>
          </p:nvPr>
        </p:nvSpPr>
        <p:spPr>
          <a:xfrm>
            <a:off x="838200" y="1825625"/>
            <a:ext cx="10206038" cy="4660900"/>
          </a:xfrm>
        </p:spPr>
        <p:txBody>
          <a:bodyPr/>
          <a:lstStyle/>
          <a:p>
            <a:r>
              <a:rPr lang="de-DE" smtClean="0">
                <a:solidFill>
                  <a:srgbClr val="040C28"/>
                </a:solidFill>
                <a:latin typeface="Google Sans"/>
              </a:rPr>
              <a:t>Schädel-Hirn-Trauma</a:t>
            </a:r>
            <a:r>
              <a:rPr lang="de-DE" smtClean="0">
                <a:solidFill>
                  <a:srgbClr val="202124"/>
                </a:solidFill>
                <a:latin typeface="Google Sans"/>
              </a:rPr>
              <a:t> (abgekürzt SHT) ist der Oberbegriff für traumatische Verletzungen des Schädels infolge von äußerer Gewalt- oder Krafteinwirkung (wie zum Beispiel einem Schlag, Aufprall oder Sturz), welche die Hirnfunktion vorübergehend oder dauerhaft einschränken.</a:t>
            </a:r>
          </a:p>
          <a:p>
            <a:endParaRPr lang="de-DE" smtClean="0"/>
          </a:p>
        </p:txBody>
      </p:sp>
      <p:pic>
        <p:nvPicPr>
          <p:cNvPr id="64516" name="Picture 2" descr="Schädel-Hirn-Trauma (SHT) » Symptome, Folgen &amp; Therapie ..."/>
          <p:cNvPicPr>
            <a:picLocks noChangeAspect="1" noChangeArrowheads="1"/>
          </p:cNvPicPr>
          <p:nvPr/>
        </p:nvPicPr>
        <p:blipFill>
          <a:blip r:embed="rId2"/>
          <a:srcRect/>
          <a:stretch>
            <a:fillRect/>
          </a:stretch>
        </p:blipFill>
        <p:spPr bwMode="auto">
          <a:xfrm>
            <a:off x="5153025" y="3538538"/>
            <a:ext cx="4924425" cy="277018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idx="4294967295"/>
          </p:nvPr>
        </p:nvSpPr>
        <p:spPr/>
        <p:txBody>
          <a:bodyPr/>
          <a:lstStyle/>
          <a:p>
            <a:pPr algn="ctr"/>
            <a:r>
              <a:rPr lang="de-DE" b="1" smtClean="0">
                <a:solidFill>
                  <a:srgbClr val="202124"/>
                </a:solidFill>
                <a:latin typeface="Google Sans"/>
              </a:rPr>
              <a:t>Einteilung der Schweregrade bei Schädel-Hirn-Traumata</a:t>
            </a:r>
            <a:endParaRPr lang="de-DE" smtClean="0"/>
          </a:p>
        </p:txBody>
      </p:sp>
      <p:sp>
        <p:nvSpPr>
          <p:cNvPr id="3" name="Inhaltsplatzhalter 2">
            <a:extLst>
              <a:ext uri="{FF2B5EF4-FFF2-40B4-BE49-F238E27FC236}"/>
            </a:extLst>
          </p:cNvPr>
          <p:cNvSpPr>
            <a:spLocks noGrp="1"/>
          </p:cNvSpPr>
          <p:nvPr>
            <p:ph idx="4294967295"/>
          </p:nvPr>
        </p:nvSpPr>
        <p:spPr/>
        <p:txBody>
          <a:bodyPr rtlCol="0">
            <a:normAutofit/>
          </a:bodyPr>
          <a:lstStyle/>
          <a:p>
            <a:pPr fontAlgn="auto">
              <a:spcAft>
                <a:spcPts val="0"/>
              </a:spcAft>
              <a:buFont typeface="Arial" panose="020B0604020202020204" pitchFamily="34" charset="0"/>
              <a:buChar char="•"/>
              <a:defRPr/>
            </a:pPr>
            <a:endParaRPr lang="de-DE" sz="1800" dirty="0">
              <a:solidFill>
                <a:srgbClr val="202124"/>
              </a:solidFill>
              <a:latin typeface="arial" panose="020B0604020202020204" pitchFamily="34" charset="0"/>
            </a:endParaRPr>
          </a:p>
          <a:p>
            <a:pPr fontAlgn="auto">
              <a:spcAft>
                <a:spcPts val="0"/>
              </a:spcAft>
              <a:buFont typeface="Arial" panose="020B0604020202020204" pitchFamily="34" charset="0"/>
              <a:buChar char="•"/>
              <a:defRPr/>
            </a:pPr>
            <a:r>
              <a:rPr lang="de-DE" sz="1800" dirty="0">
                <a:solidFill>
                  <a:srgbClr val="202124"/>
                </a:solidFill>
                <a:latin typeface="arial" panose="020B0604020202020204" pitchFamily="34" charset="0"/>
              </a:rPr>
              <a:t>GCS-Wert von 13 – 15: Das leichte Schädel-Hirn-Trauma (</a:t>
            </a:r>
            <a:r>
              <a:rPr lang="de-DE" sz="1800" b="1" dirty="0">
                <a:solidFill>
                  <a:srgbClr val="202124"/>
                </a:solidFill>
                <a:latin typeface="arial" panose="020B0604020202020204" pitchFamily="34" charset="0"/>
              </a:rPr>
              <a:t>SHT</a:t>
            </a:r>
            <a:r>
              <a:rPr lang="de-DE" sz="1800" dirty="0">
                <a:solidFill>
                  <a:srgbClr val="202124"/>
                </a:solidFill>
                <a:latin typeface="arial" panose="020B0604020202020204" pitchFamily="34" charset="0"/>
              </a:rPr>
              <a:t> 1) ...</a:t>
            </a:r>
          </a:p>
          <a:p>
            <a:pPr fontAlgn="auto">
              <a:spcAft>
                <a:spcPts val="0"/>
              </a:spcAft>
              <a:buFont typeface="Arial" panose="020B0604020202020204" pitchFamily="34" charset="0"/>
              <a:buChar char="•"/>
              <a:defRPr/>
            </a:pPr>
            <a:r>
              <a:rPr lang="de-DE" sz="1800" dirty="0">
                <a:solidFill>
                  <a:srgbClr val="202124"/>
                </a:solidFill>
                <a:latin typeface="arial" panose="020B0604020202020204" pitchFamily="34" charset="0"/>
              </a:rPr>
              <a:t>Zum Beispiel die Gehirnerschütterung – </a:t>
            </a:r>
            <a:r>
              <a:rPr lang="de-DE" sz="1800" b="1" dirty="0">
                <a:solidFill>
                  <a:srgbClr val="202124"/>
                </a:solidFill>
                <a:latin typeface="arial" panose="020B0604020202020204" pitchFamily="34" charset="0"/>
              </a:rPr>
              <a:t>leichte, gedeckte Hirnverletzung mit akuter, vorübergehender Funktionsstörung des Gehirns</a:t>
            </a:r>
            <a:r>
              <a:rPr lang="de-DE" sz="1800" dirty="0">
                <a:solidFill>
                  <a:srgbClr val="202124"/>
                </a:solidFill>
                <a:latin typeface="arial" panose="020B0604020202020204" pitchFamily="34" charset="0"/>
              </a:rPr>
              <a:t>.</a:t>
            </a:r>
          </a:p>
          <a:p>
            <a:pPr fontAlgn="auto">
              <a:spcAft>
                <a:spcPts val="0"/>
              </a:spcAft>
              <a:buFont typeface="Arial" panose="020B0604020202020204" pitchFamily="34" charset="0"/>
              <a:buChar char="•"/>
              <a:defRPr/>
            </a:pPr>
            <a:r>
              <a:rPr lang="de-DE" sz="1800" dirty="0">
                <a:solidFill>
                  <a:srgbClr val="202124"/>
                </a:solidFill>
                <a:latin typeface="arial" panose="020B0604020202020204" pitchFamily="34" charset="0"/>
              </a:rPr>
              <a:t>GCS-Wert von 9 – 12: Das mittelschwere Schädel-Hirn-Trauma (</a:t>
            </a:r>
            <a:r>
              <a:rPr lang="de-DE" sz="1800" b="1" dirty="0">
                <a:solidFill>
                  <a:srgbClr val="202124"/>
                </a:solidFill>
                <a:latin typeface="arial" panose="020B0604020202020204" pitchFamily="34" charset="0"/>
              </a:rPr>
              <a:t>SHT</a:t>
            </a:r>
            <a:r>
              <a:rPr lang="de-DE" sz="1800" dirty="0">
                <a:solidFill>
                  <a:srgbClr val="202124"/>
                </a:solidFill>
                <a:latin typeface="arial" panose="020B0604020202020204" pitchFamily="34" charset="0"/>
              </a:rPr>
              <a:t> 2) ...</a:t>
            </a:r>
          </a:p>
          <a:p>
            <a:pPr fontAlgn="auto">
              <a:spcAft>
                <a:spcPts val="0"/>
              </a:spcAft>
              <a:buFont typeface="Arial" panose="020B0604020202020204" pitchFamily="34" charset="0"/>
              <a:buChar char="•"/>
              <a:defRPr/>
            </a:pPr>
            <a:r>
              <a:rPr lang="de-DE" sz="1800" b="1" dirty="0">
                <a:solidFill>
                  <a:srgbClr val="202124"/>
                </a:solidFill>
                <a:latin typeface="arial" panose="020B0604020202020204" pitchFamily="34" charset="0"/>
              </a:rPr>
              <a:t>Bewusstlosigkeit dauert länger als 5 Minuten bis hin zu 30 Minuten an.</a:t>
            </a:r>
            <a:r>
              <a:rPr lang="de-DE" sz="1800" dirty="0">
                <a:solidFill>
                  <a:srgbClr val="202124"/>
                </a:solidFill>
                <a:latin typeface="arial" panose="020B0604020202020204" pitchFamily="34" charset="0"/>
              </a:rPr>
              <a:t> </a:t>
            </a:r>
            <a:r>
              <a:rPr lang="de-DE" sz="1800" b="1" dirty="0">
                <a:solidFill>
                  <a:srgbClr val="202124"/>
                </a:solidFill>
                <a:latin typeface="arial" panose="020B0604020202020204" pitchFamily="34" charset="0"/>
              </a:rPr>
              <a:t>Symptome bilden sich innerhalb von einem Monat zurück; Spätfolgen sind unwahrscheinlich</a:t>
            </a:r>
            <a:r>
              <a:rPr lang="de-DE" sz="1800" dirty="0">
                <a:solidFill>
                  <a:srgbClr val="202124"/>
                </a:solidFill>
                <a:latin typeface="arial" panose="020B0604020202020204" pitchFamily="34" charset="0"/>
              </a:rPr>
              <a:t>.</a:t>
            </a:r>
          </a:p>
          <a:p>
            <a:pPr fontAlgn="auto">
              <a:spcAft>
                <a:spcPts val="0"/>
              </a:spcAft>
              <a:buFont typeface="Arial" panose="020B0604020202020204" pitchFamily="34" charset="0"/>
              <a:buChar char="•"/>
              <a:defRPr/>
            </a:pPr>
            <a:r>
              <a:rPr lang="de-DE" sz="1800" dirty="0">
                <a:solidFill>
                  <a:srgbClr val="202124"/>
                </a:solidFill>
                <a:latin typeface="arial" panose="020B0604020202020204" pitchFamily="34" charset="0"/>
              </a:rPr>
              <a:t>GCS-Wert von 3 - 8: Das schwere Schädel-Hirn-Trauma (</a:t>
            </a:r>
            <a:r>
              <a:rPr lang="de-DE" sz="1800" b="1" dirty="0">
                <a:solidFill>
                  <a:srgbClr val="202124"/>
                </a:solidFill>
                <a:latin typeface="arial" panose="020B0604020202020204" pitchFamily="34" charset="0"/>
              </a:rPr>
              <a:t>SHT</a:t>
            </a:r>
            <a:r>
              <a:rPr lang="de-DE" sz="1800" dirty="0">
                <a:solidFill>
                  <a:srgbClr val="202124"/>
                </a:solidFill>
                <a:latin typeface="arial" panose="020B0604020202020204" pitchFamily="34" charset="0"/>
              </a:rPr>
              <a:t> 3) ...</a:t>
            </a:r>
          </a:p>
          <a:p>
            <a:pPr fontAlgn="auto">
              <a:spcAft>
                <a:spcPts val="0"/>
              </a:spcAft>
              <a:buFont typeface="Arial" panose="020B0604020202020204" pitchFamily="34" charset="0"/>
              <a:buChar char="•"/>
              <a:defRPr/>
            </a:pPr>
            <a:r>
              <a:rPr lang="de-DE" sz="1800" dirty="0" err="1">
                <a:solidFill>
                  <a:srgbClr val="202124"/>
                </a:solidFill>
                <a:latin typeface="arial" panose="020B0604020202020204" pitchFamily="34" charset="0"/>
              </a:rPr>
              <a:t>Bewustloser</a:t>
            </a:r>
            <a:r>
              <a:rPr lang="de-DE" sz="1800" dirty="0">
                <a:solidFill>
                  <a:srgbClr val="202124"/>
                </a:solidFill>
                <a:latin typeface="arial" panose="020B0604020202020204" pitchFamily="34" charset="0"/>
              </a:rPr>
              <a:t> Patient – nicht erweckbar. Häufig auch mit offenem SHT</a:t>
            </a:r>
          </a:p>
          <a:p>
            <a:pPr marL="0" indent="0" fontAlgn="auto">
              <a:spcAft>
                <a:spcPts val="0"/>
              </a:spcAft>
              <a:buFont typeface="Arial" panose="020B0604020202020204" pitchFamily="34" charset="0"/>
              <a:buNone/>
              <a:defRPr/>
            </a:pPr>
            <a:endParaRPr lang="de-D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idx="4294967295"/>
          </p:nvPr>
        </p:nvSpPr>
        <p:spPr/>
        <p:txBody>
          <a:bodyPr/>
          <a:lstStyle/>
          <a:p>
            <a:pPr algn="ctr"/>
            <a:r>
              <a:rPr lang="de-DE" sz="6000" smtClean="0"/>
              <a:t>SHT Maßnahmen</a:t>
            </a:r>
          </a:p>
        </p:txBody>
      </p:sp>
      <p:sp>
        <p:nvSpPr>
          <p:cNvPr id="66563" name="Inhaltsplatzhalter 2"/>
          <p:cNvSpPr>
            <a:spLocks noGrp="1"/>
          </p:cNvSpPr>
          <p:nvPr>
            <p:ph idx="4294967295"/>
          </p:nvPr>
        </p:nvSpPr>
        <p:spPr/>
        <p:txBody>
          <a:bodyPr/>
          <a:lstStyle/>
          <a:p>
            <a:r>
              <a:rPr lang="de-DE" smtClean="0"/>
              <a:t>Lagerung – bewustlose Patienten werden in Seitenlagerung gelegt um eine Aspiration zu vermeiden und die Atemwege frei zu halten.</a:t>
            </a:r>
          </a:p>
          <a:p>
            <a:r>
              <a:rPr lang="de-DE" smtClean="0"/>
              <a:t>Sofortiger Notruf</a:t>
            </a:r>
          </a:p>
          <a:p>
            <a:r>
              <a:rPr lang="de-DE" smtClean="0"/>
              <a:t>Bei offenem SHT ( Blutungen am Kopf – auch Kopfplatzwunden ) sofort mit einer sterilen Kompresse abdecken und Kopfverband anlegen.</a:t>
            </a:r>
          </a:p>
          <a:p>
            <a:endParaRPr lang="de-DE"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idx="4294967295"/>
          </p:nvPr>
        </p:nvSpPr>
        <p:spPr/>
        <p:txBody>
          <a:bodyPr/>
          <a:lstStyle/>
          <a:p>
            <a:pPr algn="ctr"/>
            <a:r>
              <a:rPr lang="de-DE" sz="6000" smtClean="0"/>
              <a:t>Knochenbrüche</a:t>
            </a:r>
          </a:p>
        </p:txBody>
      </p:sp>
      <p:sp>
        <p:nvSpPr>
          <p:cNvPr id="3" name="Inhaltsplatzhalter 2">
            <a:extLst>
              <a:ext uri="{FF2B5EF4-FFF2-40B4-BE49-F238E27FC236}"/>
            </a:extLst>
          </p:cNvPr>
          <p:cNvSpPr>
            <a:spLocks noGrp="1"/>
          </p:cNvSpPr>
          <p:nvPr>
            <p:ph idx="4294967295"/>
          </p:nvPr>
        </p:nvSpPr>
        <p:spPr>
          <a:xfrm>
            <a:off x="923925" y="1549400"/>
            <a:ext cx="10515600" cy="4351338"/>
          </a:xfrm>
        </p:spPr>
        <p:txBody>
          <a:bodyPr rtlCol="0">
            <a:normAutofit/>
          </a:bodyPr>
          <a:lstStyle/>
          <a:p>
            <a:pPr fontAlgn="auto">
              <a:spcBef>
                <a:spcPts val="700"/>
              </a:spcBef>
              <a:spcAft>
                <a:spcPts val="0"/>
              </a:spcAft>
              <a:buSzPct val="60000"/>
              <a:buFont typeface="Arial" panose="020B0604020202020204" pitchFamily="34" charset="0"/>
              <a:buChar char="•"/>
              <a:defRPr/>
            </a:pPr>
            <a:r>
              <a:rPr lang="de-DE" dirty="0">
                <a:solidFill>
                  <a:srgbClr val="FF0000"/>
                </a:solidFill>
              </a:rPr>
              <a:t>Einteilung:</a:t>
            </a:r>
          </a:p>
          <a:p>
            <a:pPr marL="341313" indent="-339725" fontAlgn="auto">
              <a:spcBef>
                <a:spcPts val="700"/>
              </a:spcBef>
              <a:spcAft>
                <a:spcPts val="0"/>
              </a:spcAft>
              <a:buClr>
                <a:srgbClr val="FFFFCC"/>
              </a:buClr>
              <a:buSzPct val="60000"/>
              <a:buFont typeface="Wingdings" charset="2"/>
              <a:buChar char=""/>
              <a:defRPr/>
            </a:pPr>
            <a:r>
              <a:rPr lang="de-DE" dirty="0"/>
              <a:t>Geschlossen</a:t>
            </a:r>
          </a:p>
          <a:p>
            <a:pPr marL="341313" indent="-339725" fontAlgn="auto">
              <a:spcBef>
                <a:spcPts val="700"/>
              </a:spcBef>
              <a:spcAft>
                <a:spcPts val="0"/>
              </a:spcAft>
              <a:buClr>
                <a:srgbClr val="FFFFCC"/>
              </a:buClr>
              <a:buSzPct val="60000"/>
              <a:buFont typeface="Wingdings" charset="2"/>
              <a:buChar char=""/>
              <a:defRPr/>
            </a:pPr>
            <a:r>
              <a:rPr lang="de-DE" dirty="0"/>
              <a:t>Offen ( mit Hautverletzungen )</a:t>
            </a:r>
          </a:p>
          <a:p>
            <a:pPr marL="341313" indent="-339725" fontAlgn="auto">
              <a:spcBef>
                <a:spcPts val="700"/>
              </a:spcBef>
              <a:spcAft>
                <a:spcPts val="0"/>
              </a:spcAft>
              <a:buClr>
                <a:srgbClr val="FFFFCC"/>
              </a:buClr>
              <a:buSzPct val="60000"/>
              <a:buFont typeface="Wingdings" charset="2"/>
              <a:buNone/>
              <a:defRPr/>
            </a:pPr>
            <a:endParaRPr lang="de-DE" dirty="0"/>
          </a:p>
          <a:p>
            <a:pPr fontAlgn="auto">
              <a:spcBef>
                <a:spcPts val="700"/>
              </a:spcBef>
              <a:spcAft>
                <a:spcPts val="0"/>
              </a:spcAft>
              <a:buSzPct val="60000"/>
              <a:buFont typeface="Arial" panose="020B0604020202020204" pitchFamily="34" charset="0"/>
              <a:buChar char="•"/>
              <a:defRPr/>
            </a:pPr>
            <a:r>
              <a:rPr lang="de-DE" dirty="0">
                <a:solidFill>
                  <a:srgbClr val="FF0000"/>
                </a:solidFill>
              </a:rPr>
              <a:t>Gefahren:</a:t>
            </a:r>
          </a:p>
          <a:p>
            <a:pPr marL="341313" indent="-339725" fontAlgn="auto">
              <a:spcBef>
                <a:spcPts val="700"/>
              </a:spcBef>
              <a:spcAft>
                <a:spcPts val="0"/>
              </a:spcAft>
              <a:buClr>
                <a:srgbClr val="FFFFCC"/>
              </a:buClr>
              <a:buSzPct val="60000"/>
              <a:buFont typeface="Wingdings" charset="2"/>
              <a:buChar char=""/>
              <a:defRPr/>
            </a:pPr>
            <a:r>
              <a:rPr lang="de-DE" dirty="0"/>
              <a:t>Schmerz</a:t>
            </a:r>
          </a:p>
          <a:p>
            <a:pPr marL="341313" indent="-339725" fontAlgn="auto">
              <a:spcBef>
                <a:spcPts val="700"/>
              </a:spcBef>
              <a:spcAft>
                <a:spcPts val="0"/>
              </a:spcAft>
              <a:buClr>
                <a:srgbClr val="FFFFCC"/>
              </a:buClr>
              <a:buSzPct val="60000"/>
              <a:buFont typeface="Wingdings" charset="2"/>
              <a:buChar char=""/>
              <a:defRPr/>
            </a:pPr>
            <a:r>
              <a:rPr lang="de-DE" dirty="0"/>
              <a:t>Infektion</a:t>
            </a:r>
          </a:p>
          <a:p>
            <a:pPr marL="341313" indent="-339725" fontAlgn="auto">
              <a:spcBef>
                <a:spcPts val="700"/>
              </a:spcBef>
              <a:spcAft>
                <a:spcPts val="0"/>
              </a:spcAft>
              <a:buClr>
                <a:srgbClr val="FFFFCC"/>
              </a:buClr>
              <a:buSzPct val="60000"/>
              <a:buFont typeface="Wingdings" charset="2"/>
              <a:buChar char=""/>
              <a:defRPr/>
            </a:pPr>
            <a:r>
              <a:rPr lang="de-DE" dirty="0"/>
              <a:t>Blutverlust = Schock</a:t>
            </a:r>
          </a:p>
          <a:p>
            <a:pPr fontAlgn="auto">
              <a:spcAft>
                <a:spcPts val="0"/>
              </a:spcAft>
              <a:buFont typeface="Arial" panose="020B0604020202020204" pitchFamily="34" charset="0"/>
              <a:buChar char="•"/>
              <a:defRPr/>
            </a:pPr>
            <a:endParaRPr lang="de-DE" dirty="0"/>
          </a:p>
        </p:txBody>
      </p:sp>
      <p:pic>
        <p:nvPicPr>
          <p:cNvPr id="67588" name="Picture 2" descr="Schaftfrakturen – untere Extremitäten"/>
          <p:cNvPicPr>
            <a:picLocks noChangeAspect="1" noChangeArrowheads="1"/>
          </p:cNvPicPr>
          <p:nvPr/>
        </p:nvPicPr>
        <p:blipFill>
          <a:blip r:embed="rId2"/>
          <a:srcRect/>
          <a:stretch>
            <a:fillRect/>
          </a:stretch>
        </p:blipFill>
        <p:spPr bwMode="auto">
          <a:xfrm>
            <a:off x="5910263" y="2481263"/>
            <a:ext cx="3305175" cy="13811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idx="4294967295"/>
          </p:nvPr>
        </p:nvSpPr>
        <p:spPr/>
        <p:txBody>
          <a:bodyPr/>
          <a:lstStyle/>
          <a:p>
            <a:pPr algn="ctr"/>
            <a:r>
              <a:rPr lang="de-DE" sz="6000" smtClean="0"/>
              <a:t>DMS Schema</a:t>
            </a:r>
          </a:p>
        </p:txBody>
      </p:sp>
      <p:pic>
        <p:nvPicPr>
          <p:cNvPr id="68611" name="Picture 2"/>
          <p:cNvPicPr>
            <a:picLocks noGrp="1" noChangeAspect="1" noChangeArrowheads="1"/>
          </p:cNvPicPr>
          <p:nvPr>
            <p:ph idx="4294967295"/>
          </p:nvPr>
        </p:nvPicPr>
        <p:blipFill>
          <a:blip r:embed="rId2"/>
          <a:srcRect/>
          <a:stretch>
            <a:fillRect/>
          </a:stretch>
        </p:blipFill>
        <p:spPr>
          <a:xfrm>
            <a:off x="4495800" y="1558925"/>
            <a:ext cx="3009900" cy="516731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idx="4294967295"/>
          </p:nvPr>
        </p:nvSpPr>
        <p:spPr/>
        <p:txBody>
          <a:bodyPr/>
          <a:lstStyle/>
          <a:p>
            <a:pPr algn="ctr"/>
            <a:r>
              <a:rPr lang="de-DE" sz="6000" smtClean="0"/>
              <a:t>Blutverlust bei Frakturen</a:t>
            </a:r>
          </a:p>
        </p:txBody>
      </p:sp>
      <p:pic>
        <p:nvPicPr>
          <p:cNvPr id="69635" name="Picture 2"/>
          <p:cNvPicPr>
            <a:picLocks noGrp="1" noChangeAspect="1" noChangeArrowheads="1"/>
          </p:cNvPicPr>
          <p:nvPr>
            <p:ph idx="4294967295"/>
          </p:nvPr>
        </p:nvPicPr>
        <p:blipFill>
          <a:blip r:embed="rId2"/>
          <a:srcRect/>
          <a:stretch>
            <a:fillRect/>
          </a:stretch>
        </p:blipFill>
        <p:spPr>
          <a:xfrm>
            <a:off x="4391025" y="1527175"/>
            <a:ext cx="3422650" cy="49657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idx="4294967295"/>
          </p:nvPr>
        </p:nvSpPr>
        <p:spPr/>
        <p:txBody>
          <a:bodyPr/>
          <a:lstStyle/>
          <a:p>
            <a:pPr algn="ctr"/>
            <a:r>
              <a:rPr lang="de-DE" smtClean="0">
                <a:latin typeface="Arial" charset="0"/>
              </a:rPr>
              <a:t>Sichere/ unsichere Frakturzeichen</a:t>
            </a:r>
            <a:endParaRPr lang="de-DE" smtClean="0"/>
          </a:p>
        </p:txBody>
      </p:sp>
      <p:sp>
        <p:nvSpPr>
          <p:cNvPr id="4" name="Inhaltsplatzhalter 3">
            <a:extLst>
              <a:ext uri="{FF2B5EF4-FFF2-40B4-BE49-F238E27FC236}"/>
            </a:extLst>
          </p:cNvPr>
          <p:cNvSpPr>
            <a:spLocks noGrp="1"/>
          </p:cNvSpPr>
          <p:nvPr>
            <p:ph sz="half" idx="4294967295"/>
          </p:nvPr>
        </p:nvSpPr>
        <p:spPr>
          <a:xfrm>
            <a:off x="838200" y="1825625"/>
            <a:ext cx="5181600" cy="4351338"/>
          </a:xfrm>
        </p:spPr>
        <p:txBody>
          <a:bodyPr rtlCol="0">
            <a:normAutofit/>
          </a:bodyPr>
          <a:lstStyle/>
          <a:p>
            <a:pPr fontAlgn="auto">
              <a:spcBef>
                <a:spcPts val="700"/>
              </a:spcBef>
              <a:spcAft>
                <a:spcPts val="0"/>
              </a:spcAft>
              <a:buSzPct val="60000"/>
              <a:buFont typeface="Arial" panose="020B0604020202020204" pitchFamily="34" charset="0"/>
              <a:buChar char="•"/>
              <a:defRPr/>
            </a:pPr>
            <a:r>
              <a:rPr lang="de-DE" dirty="0">
                <a:solidFill>
                  <a:srgbClr val="FF0000"/>
                </a:solidFill>
              </a:rPr>
              <a:t>Sichere Zeichen:</a:t>
            </a:r>
          </a:p>
          <a:p>
            <a:pPr marL="341313" indent="-339725" fontAlgn="auto">
              <a:spcBef>
                <a:spcPts val="700"/>
              </a:spcBef>
              <a:spcAft>
                <a:spcPts val="0"/>
              </a:spcAft>
              <a:buClr>
                <a:srgbClr val="FFFFCC"/>
              </a:buClr>
              <a:buSzPct val="60000"/>
              <a:buFont typeface="Wingdings" charset="2"/>
              <a:buChar char=""/>
              <a:defRPr/>
            </a:pPr>
            <a:r>
              <a:rPr lang="de-DE" dirty="0"/>
              <a:t>Abnorme Beweglichkeit</a:t>
            </a:r>
          </a:p>
          <a:p>
            <a:pPr marL="341313" indent="-339725" fontAlgn="auto">
              <a:spcBef>
                <a:spcPts val="700"/>
              </a:spcBef>
              <a:spcAft>
                <a:spcPts val="0"/>
              </a:spcAft>
              <a:buClr>
                <a:srgbClr val="FFFFCC"/>
              </a:buClr>
              <a:buSzPct val="60000"/>
              <a:buFont typeface="Wingdings" charset="2"/>
              <a:buChar char=""/>
              <a:defRPr/>
            </a:pPr>
            <a:r>
              <a:rPr lang="de-DE" dirty="0"/>
              <a:t>Fehlstellung</a:t>
            </a:r>
          </a:p>
          <a:p>
            <a:pPr marL="341313" indent="-339725" fontAlgn="auto">
              <a:spcBef>
                <a:spcPts val="700"/>
              </a:spcBef>
              <a:spcAft>
                <a:spcPts val="0"/>
              </a:spcAft>
              <a:buClr>
                <a:srgbClr val="FFFFCC"/>
              </a:buClr>
              <a:buSzPct val="60000"/>
              <a:buFont typeface="Wingdings" charset="2"/>
              <a:buChar char=""/>
              <a:defRPr/>
            </a:pPr>
            <a:r>
              <a:rPr lang="de-DE" dirty="0"/>
              <a:t>Knochenreibe-geräusche</a:t>
            </a:r>
          </a:p>
          <a:p>
            <a:pPr marL="341313" indent="-339725" fontAlgn="auto">
              <a:spcBef>
                <a:spcPts val="700"/>
              </a:spcBef>
              <a:spcAft>
                <a:spcPts val="0"/>
              </a:spcAft>
              <a:buClr>
                <a:srgbClr val="FFFFCC"/>
              </a:buClr>
              <a:buSzPct val="60000"/>
              <a:buFont typeface="Wingdings" charset="2"/>
              <a:buChar char=""/>
              <a:defRPr/>
            </a:pPr>
            <a:r>
              <a:rPr lang="de-DE" dirty="0"/>
              <a:t>Offene Fraktur</a:t>
            </a:r>
          </a:p>
          <a:p>
            <a:pPr fontAlgn="auto">
              <a:spcAft>
                <a:spcPts val="0"/>
              </a:spcAft>
              <a:buFont typeface="Arial" panose="020B0604020202020204" pitchFamily="34" charset="0"/>
              <a:buChar char="•"/>
              <a:defRPr/>
            </a:pPr>
            <a:endParaRPr lang="de-DE" dirty="0"/>
          </a:p>
        </p:txBody>
      </p:sp>
      <p:sp>
        <p:nvSpPr>
          <p:cNvPr id="5" name="Inhaltsplatzhalter 4">
            <a:extLst>
              <a:ext uri="{FF2B5EF4-FFF2-40B4-BE49-F238E27FC236}"/>
            </a:extLst>
          </p:cNvPr>
          <p:cNvSpPr>
            <a:spLocks noGrp="1"/>
          </p:cNvSpPr>
          <p:nvPr>
            <p:ph sz="half" idx="4294967295"/>
          </p:nvPr>
        </p:nvSpPr>
        <p:spPr>
          <a:xfrm>
            <a:off x="6172200" y="1825625"/>
            <a:ext cx="5181600" cy="4351338"/>
          </a:xfrm>
        </p:spPr>
        <p:txBody>
          <a:bodyPr rtlCol="0">
            <a:normAutofit/>
          </a:bodyPr>
          <a:lstStyle/>
          <a:p>
            <a:pPr fontAlgn="auto">
              <a:spcBef>
                <a:spcPts val="700"/>
              </a:spcBef>
              <a:spcAft>
                <a:spcPts val="0"/>
              </a:spcAft>
              <a:buSzPct val="60000"/>
              <a:buFont typeface="Arial" panose="020B0604020202020204" pitchFamily="34" charset="0"/>
              <a:buChar char="•"/>
              <a:defRPr/>
            </a:pPr>
            <a:r>
              <a:rPr lang="de-DE" dirty="0">
                <a:solidFill>
                  <a:srgbClr val="FF0000"/>
                </a:solidFill>
              </a:rPr>
              <a:t>Unsichere Zeichen:</a:t>
            </a:r>
          </a:p>
          <a:p>
            <a:pPr marL="341313" indent="-339725" fontAlgn="auto">
              <a:spcBef>
                <a:spcPts val="700"/>
              </a:spcBef>
              <a:spcAft>
                <a:spcPts val="0"/>
              </a:spcAft>
              <a:buClr>
                <a:srgbClr val="FFFFCC"/>
              </a:buClr>
              <a:buSzPct val="60000"/>
              <a:buFont typeface="Wingdings" charset="2"/>
              <a:buChar char=""/>
              <a:defRPr/>
            </a:pPr>
            <a:r>
              <a:rPr lang="de-DE" dirty="0"/>
              <a:t>Schmerz</a:t>
            </a:r>
          </a:p>
          <a:p>
            <a:pPr marL="341313" indent="-339725" fontAlgn="auto">
              <a:spcBef>
                <a:spcPts val="700"/>
              </a:spcBef>
              <a:spcAft>
                <a:spcPts val="0"/>
              </a:spcAft>
              <a:buClr>
                <a:srgbClr val="FFFFCC"/>
              </a:buClr>
              <a:buSzPct val="60000"/>
              <a:buFont typeface="Wingdings" charset="2"/>
              <a:buChar char=""/>
              <a:defRPr/>
            </a:pPr>
            <a:r>
              <a:rPr lang="de-DE" dirty="0"/>
              <a:t>Schwellung</a:t>
            </a:r>
          </a:p>
          <a:p>
            <a:pPr marL="341313" indent="-339725" fontAlgn="auto">
              <a:spcBef>
                <a:spcPts val="700"/>
              </a:spcBef>
              <a:spcAft>
                <a:spcPts val="0"/>
              </a:spcAft>
              <a:buClr>
                <a:srgbClr val="FFFFCC"/>
              </a:buClr>
              <a:buSzPct val="60000"/>
              <a:buFont typeface="Wingdings" charset="2"/>
              <a:buChar char=""/>
              <a:defRPr/>
            </a:pPr>
            <a:r>
              <a:rPr lang="de-DE" dirty="0"/>
              <a:t>Bluterguss</a:t>
            </a:r>
          </a:p>
          <a:p>
            <a:pPr marL="341313" indent="-339725" fontAlgn="auto">
              <a:spcBef>
                <a:spcPts val="700"/>
              </a:spcBef>
              <a:spcAft>
                <a:spcPts val="0"/>
              </a:spcAft>
              <a:buClr>
                <a:srgbClr val="FFFFCC"/>
              </a:buClr>
              <a:buSzPct val="60000"/>
              <a:buFont typeface="Wingdings" charset="2"/>
              <a:buChar char=""/>
              <a:defRPr/>
            </a:pPr>
            <a:r>
              <a:rPr lang="de-DE" dirty="0" err="1"/>
              <a:t>Funktionsst</a:t>
            </a:r>
            <a:r>
              <a:rPr lang="de-DE" dirty="0"/>
              <a:t>.</a:t>
            </a:r>
          </a:p>
          <a:p>
            <a:pPr fontAlgn="auto">
              <a:spcAft>
                <a:spcPts val="0"/>
              </a:spcAft>
              <a:buFont typeface="Arial" panose="020B0604020202020204" pitchFamily="34" charset="0"/>
              <a:buChar char="•"/>
              <a:defRPr/>
            </a:pPr>
            <a:endParaRPr lang="de-D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idx="4294967295"/>
          </p:nvPr>
        </p:nvSpPr>
        <p:spPr/>
        <p:txBody>
          <a:bodyPr/>
          <a:lstStyle/>
          <a:p>
            <a:pPr algn="ctr"/>
            <a:r>
              <a:rPr lang="de-DE" sz="6000" smtClean="0"/>
              <a:t>Allergische Reaktion</a:t>
            </a:r>
          </a:p>
        </p:txBody>
      </p:sp>
      <p:sp>
        <p:nvSpPr>
          <p:cNvPr id="71683" name="Inhaltsplatzhalter 2"/>
          <p:cNvSpPr>
            <a:spLocks noGrp="1"/>
          </p:cNvSpPr>
          <p:nvPr>
            <p:ph idx="4294967295"/>
          </p:nvPr>
        </p:nvSpPr>
        <p:spPr/>
        <p:txBody>
          <a:bodyPr/>
          <a:lstStyle/>
          <a:p>
            <a:r>
              <a:rPr lang="de-DE" b="1" smtClean="0">
                <a:latin typeface="Arial" charset="0"/>
                <a:cs typeface="Arial" charset="0"/>
              </a:rPr>
              <a:t>Überempfindlichkeitsreaktionen sind unangemessene Reaktionen des Immunsystems auf eine normalerweise harmlose Substanz.</a:t>
            </a:r>
          </a:p>
          <a:p>
            <a:r>
              <a:rPr lang="de-DE" b="1" smtClean="0">
                <a:latin typeface="Arial" charset="0"/>
                <a:cs typeface="Arial" charset="0"/>
              </a:rPr>
              <a:t>Normalerweise führen Allergien zu Niesen, tränenden und juckenden Augen, einer laufenden Nase, juckender Haut und Ausschlag.</a:t>
            </a:r>
          </a:p>
          <a:p>
            <a:r>
              <a:rPr lang="de-DE" b="1" smtClean="0">
                <a:latin typeface="Arial" charset="0"/>
                <a:cs typeface="Arial" charset="0"/>
              </a:rPr>
              <a:t>Schwerwiegende Reaktionen erfordern eine Notfallbehandlung in der Notaufnahme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idx="4294967295"/>
          </p:nvPr>
        </p:nvSpPr>
        <p:spPr/>
        <p:txBody>
          <a:bodyPr/>
          <a:lstStyle/>
          <a:p>
            <a:pPr algn="ctr"/>
            <a:r>
              <a:rPr lang="de-DE" sz="5400" b="1" smtClean="0">
                <a:solidFill>
                  <a:srgbClr val="282828"/>
                </a:solidFill>
                <a:latin typeface="Open Sans"/>
              </a:rPr>
              <a:t>Anaphylaktische Reaktionen</a:t>
            </a:r>
            <a:endParaRPr lang="de-DE" sz="5400" smtClean="0"/>
          </a:p>
        </p:txBody>
      </p:sp>
      <p:sp>
        <p:nvSpPr>
          <p:cNvPr id="3" name="Inhaltsplatzhalter 2">
            <a:extLst>
              <a:ext uri="{FF2B5EF4-FFF2-40B4-BE49-F238E27FC236}"/>
            </a:extLst>
          </p:cNvPr>
          <p:cNvSpPr>
            <a:spLocks noGrp="1"/>
          </p:cNvSpPr>
          <p:nvPr>
            <p:ph idx="4294967295"/>
          </p:nvPr>
        </p:nvSpPr>
        <p:spPr/>
        <p:txBody>
          <a:bodyPr rtlCol="0">
            <a:normAutofit fontScale="77500" lnSpcReduction="20000"/>
          </a:bodyPr>
          <a:lstStyle/>
          <a:p>
            <a:pPr fontAlgn="auto">
              <a:spcAft>
                <a:spcPts val="0"/>
              </a:spcAft>
              <a:buFont typeface="Arial" panose="020B0604020202020204" pitchFamily="34" charset="0"/>
              <a:buChar char="•"/>
              <a:defRPr/>
            </a:pPr>
            <a:endParaRPr lang="de-DE" dirty="0">
              <a:latin typeface="Open Sans" panose="020B0606030504020204" pitchFamily="34" charset="0"/>
            </a:endParaRPr>
          </a:p>
          <a:p>
            <a:pPr fontAlgn="auto">
              <a:spcAft>
                <a:spcPts val="0"/>
              </a:spcAft>
              <a:buFont typeface="Arial" panose="020B0604020202020204" pitchFamily="34" charset="0"/>
              <a:buChar char="•"/>
              <a:defRPr/>
            </a:pPr>
            <a:r>
              <a:rPr lang="de-DE" dirty="0">
                <a:latin typeface="Open Sans" panose="020B0606030504020204" pitchFamily="34" charset="0"/>
              </a:rPr>
              <a:t>Anaphylaktische Reaktionen sind plötzlich auftretende, umfassende, potenziell schwere und lebensbedrohliche allergische Reaktionen.</a:t>
            </a:r>
          </a:p>
          <a:p>
            <a:pPr fontAlgn="auto">
              <a:spcAft>
                <a:spcPts val="0"/>
              </a:spcAft>
              <a:buFont typeface="Arial" panose="020B0604020202020204" pitchFamily="34" charset="0"/>
              <a:buChar char="•"/>
              <a:defRPr/>
            </a:pPr>
            <a:r>
              <a:rPr lang="de-DE" dirty="0">
                <a:solidFill>
                  <a:srgbClr val="000000"/>
                </a:solidFill>
                <a:latin typeface="Open Sans" panose="020B0606030504020204" pitchFamily="34" charset="0"/>
              </a:rPr>
              <a:t>Sie beginnen oft mit einem Gefühl des Unbehagens, gefolgt von Kribbeln und Schwindel.</a:t>
            </a:r>
          </a:p>
          <a:p>
            <a:pPr fontAlgn="auto">
              <a:spcAft>
                <a:spcPts val="0"/>
              </a:spcAft>
              <a:buFont typeface="Arial" panose="020B0604020202020204" pitchFamily="34" charset="0"/>
              <a:buChar char="•"/>
              <a:defRPr/>
            </a:pPr>
            <a:r>
              <a:rPr lang="de-DE" dirty="0">
                <a:solidFill>
                  <a:srgbClr val="000000"/>
                </a:solidFill>
                <a:latin typeface="Open Sans" panose="020B0606030504020204" pitchFamily="34" charset="0"/>
              </a:rPr>
              <a:t>Anschließend entwickeln Betroffene rasch schwere Symptome. Hierzu können ein allgemeiner Juckreiz, Quaddeln, Keuchatmung sowie Schwierigkeiten beim Atmen, Ohnmachtsanfälle und/oder eine Kombination aus diesen und anderen allergischen Symptomen gehören.</a:t>
            </a:r>
          </a:p>
          <a:p>
            <a:pPr fontAlgn="auto">
              <a:spcAft>
                <a:spcPts val="0"/>
              </a:spcAft>
              <a:buFont typeface="Arial" panose="020B0604020202020204" pitchFamily="34" charset="0"/>
              <a:buChar char="•"/>
              <a:defRPr/>
            </a:pPr>
            <a:r>
              <a:rPr lang="de-DE" dirty="0">
                <a:solidFill>
                  <a:srgbClr val="000000"/>
                </a:solidFill>
                <a:latin typeface="Open Sans" panose="020B0606030504020204" pitchFamily="34" charset="0"/>
              </a:rPr>
              <a:t>Diese Reaktionen können schnell lebensbedrohlich werden.</a:t>
            </a:r>
          </a:p>
          <a:p>
            <a:pPr fontAlgn="auto">
              <a:spcAft>
                <a:spcPts val="0"/>
              </a:spcAft>
              <a:buFont typeface="Arial" panose="020B0604020202020204" pitchFamily="34" charset="0"/>
              <a:buChar char="•"/>
              <a:defRPr/>
            </a:pPr>
            <a:r>
              <a:rPr lang="de-DE" dirty="0">
                <a:solidFill>
                  <a:srgbClr val="000000"/>
                </a:solidFill>
                <a:latin typeface="Open Sans" panose="020B0606030504020204" pitchFamily="34" charset="0"/>
              </a:rPr>
              <a:t>Die beste Vorgehensweise ist das Vermeiden des Auslösers.</a:t>
            </a:r>
          </a:p>
          <a:p>
            <a:pPr fontAlgn="auto">
              <a:spcAft>
                <a:spcPts val="0"/>
              </a:spcAft>
              <a:buFont typeface="Arial" panose="020B0604020202020204" pitchFamily="34" charset="0"/>
              <a:buChar char="•"/>
              <a:defRPr/>
            </a:pPr>
            <a:r>
              <a:rPr lang="de-DE" dirty="0">
                <a:solidFill>
                  <a:srgbClr val="000000"/>
                </a:solidFill>
                <a:latin typeface="Open Sans" panose="020B0606030504020204" pitchFamily="34" charset="0"/>
              </a:rPr>
              <a:t>Anaphylaktische Reaktionen erfordern eine Notfallbehandlung.</a:t>
            </a:r>
          </a:p>
          <a:p>
            <a:pPr fontAlgn="auto">
              <a:spcAft>
                <a:spcPts val="0"/>
              </a:spcAft>
              <a:buFont typeface="Arial" panose="020B0604020202020204" pitchFamily="34" charset="0"/>
              <a:buChar char="•"/>
              <a:defRPr/>
            </a:pPr>
            <a:r>
              <a:rPr lang="de-DE" dirty="0">
                <a:solidFill>
                  <a:srgbClr val="000000"/>
                </a:solidFill>
                <a:latin typeface="Open Sans" panose="020B0606030504020204" pitchFamily="34" charset="0"/>
              </a:rPr>
              <a:t>Betroffene sollten grundsätzlich eine Adrenalin-Fertigspritze bei sich haben.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8434" name="Picture 4" descr="Neue Leitlinien des European Resuscitation Council zur Reanimation |  SpringerLink"/>
          <p:cNvPicPr>
            <a:picLocks noChangeAspect="1" noChangeArrowheads="1"/>
          </p:cNvPicPr>
          <p:nvPr/>
        </p:nvPicPr>
        <p:blipFill>
          <a:blip r:embed="rId2"/>
          <a:srcRect/>
          <a:stretch>
            <a:fillRect/>
          </a:stretch>
        </p:blipFill>
        <p:spPr bwMode="auto">
          <a:xfrm>
            <a:off x="3830638" y="152400"/>
            <a:ext cx="4835525" cy="68580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idx="4294967295"/>
          </p:nvPr>
        </p:nvSpPr>
        <p:spPr/>
        <p:txBody>
          <a:bodyPr/>
          <a:lstStyle/>
          <a:p>
            <a:pPr algn="ctr"/>
            <a:r>
              <a:rPr lang="de-DE" smtClean="0"/>
              <a:t>Ursachen des anaphylaktischer Reaktion</a:t>
            </a:r>
          </a:p>
        </p:txBody>
      </p:sp>
      <p:sp>
        <p:nvSpPr>
          <p:cNvPr id="73731" name="Inhaltsplatzhalter 2"/>
          <p:cNvSpPr>
            <a:spLocks noGrp="1"/>
          </p:cNvSpPr>
          <p:nvPr>
            <p:ph idx="4294967295"/>
          </p:nvPr>
        </p:nvSpPr>
        <p:spPr/>
        <p:txBody>
          <a:bodyPr/>
          <a:lstStyle/>
          <a:p>
            <a:r>
              <a:rPr lang="de-DE" sz="2000" smtClean="0">
                <a:solidFill>
                  <a:srgbClr val="000000"/>
                </a:solidFill>
                <a:latin typeface="Open Sans"/>
              </a:rPr>
              <a:t>Medikamente (z. B. Penicillin)</a:t>
            </a:r>
          </a:p>
          <a:p>
            <a:r>
              <a:rPr lang="de-DE" sz="2000" smtClean="0">
                <a:solidFill>
                  <a:srgbClr val="000000"/>
                </a:solidFill>
                <a:latin typeface="Open Sans"/>
              </a:rPr>
              <a:t>Insektenstiche und Tiergifte</a:t>
            </a:r>
          </a:p>
          <a:p>
            <a:r>
              <a:rPr lang="de-DE" sz="2000" smtClean="0">
                <a:solidFill>
                  <a:srgbClr val="000000"/>
                </a:solidFill>
                <a:latin typeface="Open Sans"/>
              </a:rPr>
              <a:t>Bestimmte Nahrungsmittel (v. a. Eier, Meeresfrüchte und Nüsse)</a:t>
            </a:r>
          </a:p>
          <a:p>
            <a:r>
              <a:rPr lang="de-DE" sz="2000" smtClean="0">
                <a:solidFill>
                  <a:srgbClr val="000000"/>
                </a:solidFill>
                <a:latin typeface="Open Sans"/>
              </a:rPr>
              <a:t>Latex</a:t>
            </a:r>
          </a:p>
          <a:p>
            <a:r>
              <a:rPr lang="de-DE" sz="2000" smtClean="0">
                <a:solidFill>
                  <a:srgbClr val="000000"/>
                </a:solidFill>
                <a:latin typeface="Open Sans"/>
              </a:rPr>
              <a:t>Generell können Menschen auf alle möglichen Stoffe allergisch Reagieren.</a:t>
            </a:r>
          </a:p>
          <a:p>
            <a:endParaRPr lang="de-DE" smtClean="0"/>
          </a:p>
        </p:txBody>
      </p:sp>
      <p:pic>
        <p:nvPicPr>
          <p:cNvPr id="73732" name="Picture 4"/>
          <p:cNvPicPr>
            <a:picLocks noChangeAspect="1" noChangeArrowheads="1"/>
          </p:cNvPicPr>
          <p:nvPr/>
        </p:nvPicPr>
        <p:blipFill>
          <a:blip r:embed="rId2"/>
          <a:srcRect/>
          <a:stretch>
            <a:fillRect/>
          </a:stretch>
        </p:blipFill>
        <p:spPr bwMode="auto">
          <a:xfrm>
            <a:off x="3105150" y="4075113"/>
            <a:ext cx="4475163" cy="223678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idx="4294967295"/>
          </p:nvPr>
        </p:nvSpPr>
        <p:spPr/>
        <p:txBody>
          <a:bodyPr/>
          <a:lstStyle/>
          <a:p>
            <a:pPr algn="ctr"/>
            <a:r>
              <a:rPr lang="de-DE" sz="4800" smtClean="0"/>
              <a:t>Allergische - Anaphylaktische Schock</a:t>
            </a:r>
          </a:p>
        </p:txBody>
      </p:sp>
      <p:pic>
        <p:nvPicPr>
          <p:cNvPr id="74755" name="Picture 4"/>
          <p:cNvPicPr>
            <a:picLocks noGrp="1" noChangeAspect="1" noChangeArrowheads="1"/>
          </p:cNvPicPr>
          <p:nvPr>
            <p:ph idx="4294967295"/>
          </p:nvPr>
        </p:nvPicPr>
        <p:blipFill>
          <a:blip r:embed="rId2"/>
          <a:srcRect/>
          <a:stretch>
            <a:fillRect/>
          </a:stretch>
        </p:blipFill>
        <p:spPr>
          <a:xfrm>
            <a:off x="2028825" y="1825625"/>
            <a:ext cx="8134350" cy="4351338"/>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idx="4294967295"/>
          </p:nvPr>
        </p:nvSpPr>
        <p:spPr/>
        <p:txBody>
          <a:bodyPr/>
          <a:lstStyle/>
          <a:p>
            <a:pPr algn="ctr"/>
            <a:r>
              <a:rPr lang="de-DE" sz="6000" smtClean="0"/>
              <a:t>Notfall – Set Allergiker</a:t>
            </a:r>
          </a:p>
        </p:txBody>
      </p:sp>
      <p:pic>
        <p:nvPicPr>
          <p:cNvPr id="75779" name="Picture 2"/>
          <p:cNvPicPr>
            <a:picLocks noGrp="1" noChangeAspect="1" noChangeArrowheads="1"/>
          </p:cNvPicPr>
          <p:nvPr>
            <p:ph idx="4294967295"/>
          </p:nvPr>
        </p:nvPicPr>
        <p:blipFill>
          <a:blip r:embed="rId2"/>
          <a:srcRect/>
          <a:stretch>
            <a:fillRect/>
          </a:stretch>
        </p:blipFill>
        <p:spPr>
          <a:xfrm>
            <a:off x="3676650" y="1539875"/>
            <a:ext cx="5099050" cy="50561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9458" name="Picture 2" descr="Nerdfallmedizin.de - Kinderreanimation – die Grundlagen"/>
          <p:cNvPicPr>
            <a:picLocks noChangeAspect="1" noChangeArrowheads="1"/>
          </p:cNvPicPr>
          <p:nvPr/>
        </p:nvPicPr>
        <p:blipFill>
          <a:blip r:embed="rId2"/>
          <a:srcRect/>
          <a:stretch>
            <a:fillRect/>
          </a:stretch>
        </p:blipFill>
        <p:spPr bwMode="auto">
          <a:xfrm>
            <a:off x="3402013" y="0"/>
            <a:ext cx="5386387"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ctr"/>
            <a:r>
              <a:rPr lang="de-DE" sz="6000" smtClean="0">
                <a:latin typeface="Arial" charset="0"/>
              </a:rPr>
              <a:t>Was tun bei Kindernotfällen!</a:t>
            </a:r>
            <a:endParaRPr lang="de-DE" sz="6000" smtClean="0"/>
          </a:p>
        </p:txBody>
      </p:sp>
      <p:sp>
        <p:nvSpPr>
          <p:cNvPr id="20483" name="Inhaltsplatzhalter 2"/>
          <p:cNvSpPr>
            <a:spLocks noGrp="1"/>
          </p:cNvSpPr>
          <p:nvPr>
            <p:ph idx="1"/>
          </p:nvPr>
        </p:nvSpPr>
        <p:spPr/>
        <p:txBody>
          <a:bodyPr/>
          <a:lstStyle/>
          <a:p>
            <a:pPr>
              <a:spcBef>
                <a:spcPts val="800"/>
              </a:spcBef>
              <a:buClr>
                <a:srgbClr val="FFFFCC"/>
              </a:buClr>
              <a:buSzPct val="60000"/>
              <a:buFont typeface="Wingdings" pitchFamily="2" charset="2"/>
              <a:buChar char=""/>
            </a:pPr>
            <a:r>
              <a:rPr lang="de-DE" smtClean="0"/>
              <a:t>Ruhe bewahren</a:t>
            </a:r>
          </a:p>
          <a:p>
            <a:pPr>
              <a:spcBef>
                <a:spcPts val="800"/>
              </a:spcBef>
              <a:buClr>
                <a:srgbClr val="FFFFCC"/>
              </a:buClr>
              <a:buSzPct val="60000"/>
              <a:buFont typeface="Wingdings" pitchFamily="2" charset="2"/>
              <a:buChar char=""/>
            </a:pPr>
            <a:r>
              <a:rPr lang="de-DE" smtClean="0"/>
              <a:t>Dem Kind zeigen, dass alles unter Kontrolle ist</a:t>
            </a:r>
          </a:p>
          <a:p>
            <a:pPr>
              <a:spcBef>
                <a:spcPts val="800"/>
              </a:spcBef>
              <a:buClr>
                <a:srgbClr val="FFFFCC"/>
              </a:buClr>
              <a:buSzPct val="60000"/>
              <a:buFont typeface="Wingdings" pitchFamily="2" charset="2"/>
              <a:buChar char=""/>
            </a:pPr>
            <a:r>
              <a:rPr lang="de-DE" smtClean="0"/>
              <a:t>Eltern mit einbeziehen</a:t>
            </a:r>
          </a:p>
          <a:p>
            <a:pPr>
              <a:spcBef>
                <a:spcPts val="800"/>
              </a:spcBef>
              <a:buClr>
                <a:srgbClr val="FFFFCC"/>
              </a:buClr>
              <a:buSzPct val="60000"/>
              <a:buFont typeface="Wingdings" pitchFamily="2" charset="2"/>
              <a:buChar char=""/>
            </a:pPr>
            <a:r>
              <a:rPr lang="de-DE" smtClean="0"/>
              <a:t>Beruhigen und trösten</a:t>
            </a:r>
          </a:p>
          <a:p>
            <a:pPr>
              <a:spcBef>
                <a:spcPts val="800"/>
              </a:spcBef>
              <a:buClr>
                <a:srgbClr val="FFFFCC"/>
              </a:buClr>
              <a:buSzPct val="60000"/>
              <a:buFont typeface="Wingdings" pitchFamily="2" charset="2"/>
              <a:buChar char=""/>
            </a:pPr>
            <a:r>
              <a:rPr lang="de-DE" smtClean="0"/>
              <a:t>Lieblingsspielzeug bereit halten</a:t>
            </a:r>
          </a:p>
          <a:p>
            <a:pPr>
              <a:spcBef>
                <a:spcPts val="800"/>
              </a:spcBef>
              <a:buClr>
                <a:srgbClr val="FFFFCC"/>
              </a:buClr>
              <a:buSzPct val="60000"/>
              <a:buFont typeface="Wingdings" pitchFamily="2" charset="2"/>
              <a:buChar char=""/>
            </a:pPr>
            <a:r>
              <a:rPr lang="de-DE" smtClean="0"/>
              <a:t>Alle Maßnahmen kindgerecht erklären</a:t>
            </a:r>
          </a:p>
          <a:p>
            <a:endParaRPr lang="de-DE"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lgn="ctr"/>
            <a:r>
              <a:rPr lang="de-DE" smtClean="0">
                <a:latin typeface="Arial" charset="0"/>
              </a:rPr>
              <a:t>Besonderheiten bei Kindern</a:t>
            </a:r>
            <a:endParaRPr lang="de-DE" smtClean="0"/>
          </a:p>
        </p:txBody>
      </p:sp>
      <p:sp>
        <p:nvSpPr>
          <p:cNvPr id="21507" name="Inhaltsplatzhalter 2"/>
          <p:cNvSpPr>
            <a:spLocks noGrp="1"/>
          </p:cNvSpPr>
          <p:nvPr>
            <p:ph idx="1"/>
          </p:nvPr>
        </p:nvSpPr>
        <p:spPr/>
        <p:txBody>
          <a:bodyPr/>
          <a:lstStyle/>
          <a:p>
            <a:pPr>
              <a:spcBef>
                <a:spcPts val="1100"/>
              </a:spcBef>
              <a:buClr>
                <a:srgbClr val="FFFFCC"/>
              </a:buClr>
              <a:buSzPct val="60000"/>
              <a:buFont typeface="Wingdings" pitchFamily="2" charset="2"/>
              <a:buChar char=""/>
            </a:pPr>
            <a:r>
              <a:rPr lang="de-DE" smtClean="0"/>
              <a:t>Kinder können Schmerzen nicht genau lokalisieren ( Bauch)</a:t>
            </a:r>
          </a:p>
          <a:p>
            <a:pPr>
              <a:spcBef>
                <a:spcPts val="1100"/>
              </a:spcBef>
              <a:buClr>
                <a:srgbClr val="FFFFCC"/>
              </a:buClr>
              <a:buSzPct val="60000"/>
              <a:buFont typeface="Wingdings" pitchFamily="2" charset="2"/>
              <a:buChar char=""/>
            </a:pPr>
            <a:r>
              <a:rPr lang="de-DE" smtClean="0"/>
              <a:t>Herzstillstand extrem selten</a:t>
            </a:r>
          </a:p>
          <a:p>
            <a:pPr>
              <a:spcBef>
                <a:spcPts val="1100"/>
              </a:spcBef>
              <a:buClr>
                <a:srgbClr val="FFFFCC"/>
              </a:buClr>
              <a:buSzPct val="60000"/>
              <a:buFont typeface="Wingdings" pitchFamily="2" charset="2"/>
              <a:buChar char=""/>
            </a:pPr>
            <a:r>
              <a:rPr lang="de-DE" smtClean="0"/>
              <a:t>Atmung sehr wichtig!</a:t>
            </a:r>
          </a:p>
          <a:p>
            <a:pPr>
              <a:spcBef>
                <a:spcPts val="1100"/>
              </a:spcBef>
              <a:buClr>
                <a:srgbClr val="FFFFCC"/>
              </a:buClr>
              <a:buSzPct val="60000"/>
              <a:buFont typeface="Wingdings" pitchFamily="2" charset="2"/>
              <a:buChar char=""/>
            </a:pPr>
            <a:r>
              <a:rPr lang="de-DE" smtClean="0"/>
              <a:t>Merke:</a:t>
            </a:r>
          </a:p>
          <a:p>
            <a:pPr>
              <a:spcBef>
                <a:spcPts val="1100"/>
              </a:spcBef>
              <a:buClr>
                <a:srgbClr val="FFFFCC"/>
              </a:buClr>
              <a:buSzPct val="60000"/>
              <a:buFont typeface="Wingdings" pitchFamily="2" charset="2"/>
              <a:buChar char=""/>
            </a:pPr>
            <a:r>
              <a:rPr lang="de-DE" sz="2400" smtClean="0"/>
              <a:t>„</a:t>
            </a:r>
            <a:r>
              <a:rPr lang="de-DE" smtClean="0"/>
              <a:t>Ein Kind ist kein kleiner Erwachsener“, sonst wäre er ein Zwerg!!!!</a:t>
            </a:r>
          </a:p>
          <a:p>
            <a:pPr>
              <a:spcBef>
                <a:spcPts val="1100"/>
              </a:spcBef>
              <a:buClr>
                <a:srgbClr val="FFFFCC"/>
              </a:buClr>
              <a:buSzPct val="60000"/>
              <a:buFont typeface="Wingdings" pitchFamily="2" charset="2"/>
              <a:buChar char=""/>
            </a:pPr>
            <a:endParaRPr lang="de-DE" smtClean="0"/>
          </a:p>
          <a:p>
            <a:endParaRPr lang="de-DE" smtClean="0"/>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2068</Words>
  <Application>Microsoft Office PowerPoint</Application>
  <PresentationFormat>Benutzerdefiniert</PresentationFormat>
  <Paragraphs>294</Paragraphs>
  <Slides>62</Slides>
  <Notes>0</Notes>
  <HiddenSlides>0</HiddenSlides>
  <MMClips>0</MMClips>
  <ScaleCrop>false</ScaleCrop>
  <HeadingPairs>
    <vt:vector size="6" baseType="variant">
      <vt:variant>
        <vt:lpstr>Verwendete Schriftarten</vt:lpstr>
      </vt:variant>
      <vt:variant>
        <vt:i4>10</vt:i4>
      </vt:variant>
      <vt:variant>
        <vt:lpstr>Entwurfsvorlage</vt:lpstr>
      </vt:variant>
      <vt:variant>
        <vt:i4>1</vt:i4>
      </vt:variant>
      <vt:variant>
        <vt:lpstr>Folientitel</vt:lpstr>
      </vt:variant>
      <vt:variant>
        <vt:i4>62</vt:i4>
      </vt:variant>
    </vt:vector>
  </HeadingPairs>
  <TitlesOfParts>
    <vt:vector size="73" baseType="lpstr">
      <vt:lpstr>Calibri</vt:lpstr>
      <vt:lpstr>Arial</vt:lpstr>
      <vt:lpstr>Calibri Light</vt:lpstr>
      <vt:lpstr>Wingdings</vt:lpstr>
      <vt:lpstr>Univers</vt:lpstr>
      <vt:lpstr>Google Sans</vt:lpstr>
      <vt:lpstr>Officina Bold</vt:lpstr>
      <vt:lpstr>Frutiger Bold</vt:lpstr>
      <vt:lpstr>Frutiger Roman</vt:lpstr>
      <vt:lpstr>Open Sans</vt:lpstr>
      <vt:lpstr>Office</vt:lpstr>
      <vt:lpstr>Schwimm – Meister Fortbildung</vt:lpstr>
      <vt:lpstr>Reanimation</vt:lpstr>
      <vt:lpstr>ABCDE - Schema</vt:lpstr>
      <vt:lpstr>Ursachen Eines Herz- Kreislaufstillstand</vt:lpstr>
      <vt:lpstr>Folie 5</vt:lpstr>
      <vt:lpstr>Folie 6</vt:lpstr>
      <vt:lpstr>Folie 7</vt:lpstr>
      <vt:lpstr>Was tun bei Kindernotfällen!</vt:lpstr>
      <vt:lpstr>Besonderheiten bei Kindern</vt:lpstr>
      <vt:lpstr>Pulskontrolle</vt:lpstr>
      <vt:lpstr>Folie 11</vt:lpstr>
      <vt:lpstr>Beatmung ohne Hilfsmittel</vt:lpstr>
      <vt:lpstr>Beatmung mit Hilfsmittel</vt:lpstr>
      <vt:lpstr>Kammerflimmern</vt:lpstr>
      <vt:lpstr>Defibrillation</vt:lpstr>
      <vt:lpstr>ICD – implantierter Defibrillator</vt:lpstr>
      <vt:lpstr>CAVE</vt:lpstr>
      <vt:lpstr>Ertrinkungsunfälle</vt:lpstr>
      <vt:lpstr>Folie 19</vt:lpstr>
      <vt:lpstr>Folie 20</vt:lpstr>
      <vt:lpstr>Notarztindikation</vt:lpstr>
      <vt:lpstr>Notarztindikation</vt:lpstr>
      <vt:lpstr>Schwimm – Meister Fortbildung</vt:lpstr>
      <vt:lpstr>Der Herzinfarkt</vt:lpstr>
      <vt:lpstr>Was ist ein Herzinfarkt</vt:lpstr>
      <vt:lpstr>Symptome des Herzinfakt</vt:lpstr>
      <vt:lpstr>Schmerzausstrahlung beim Herzinfarkt</vt:lpstr>
      <vt:lpstr>Maßnahmen beim Herzinfarkt</vt:lpstr>
      <vt:lpstr>Der Schlaganfall</vt:lpstr>
      <vt:lpstr>Die häufigsten Symptome eines Schlaganfalls </vt:lpstr>
      <vt:lpstr>Schlaganfall</vt:lpstr>
      <vt:lpstr>Hitze Notfälle</vt:lpstr>
      <vt:lpstr>Hitzeerschöpfung</vt:lpstr>
      <vt:lpstr>Hitzschlag</vt:lpstr>
      <vt:lpstr>Folie 35</vt:lpstr>
      <vt:lpstr>Sonnenstich</vt:lpstr>
      <vt:lpstr>Folie 37</vt:lpstr>
      <vt:lpstr>Chlorgasunfall</vt:lpstr>
      <vt:lpstr>Chlorgasunfall</vt:lpstr>
      <vt:lpstr>Chlorgasunfall</vt:lpstr>
      <vt:lpstr>Chlorgasunfall</vt:lpstr>
      <vt:lpstr>Verbrennungsgrade</vt:lpstr>
      <vt:lpstr>Verbrennungen</vt:lpstr>
      <vt:lpstr>Folie 44</vt:lpstr>
      <vt:lpstr>Maßnahmen bei Verbrennungen</vt:lpstr>
      <vt:lpstr>Vorsicht mit dem Kühlen Das sollte man bei Verbrühungen oder Verbrennungen nicht tun:</vt:lpstr>
      <vt:lpstr>Allgemeine Verletzungen und Notfälle</vt:lpstr>
      <vt:lpstr>Wunden  ( Hautverletzungen )</vt:lpstr>
      <vt:lpstr>Wir wollen die mechanische Wunden behandeln</vt:lpstr>
      <vt:lpstr>Sonderfall Nasenbluten</vt:lpstr>
      <vt:lpstr>SHT ( Schädelhirntrauma )</vt:lpstr>
      <vt:lpstr>Einteilung der Schweregrade bei Schädel-Hirn-Traumata</vt:lpstr>
      <vt:lpstr>SHT Maßnahmen</vt:lpstr>
      <vt:lpstr>Knochenbrüche</vt:lpstr>
      <vt:lpstr>DMS Schema</vt:lpstr>
      <vt:lpstr>Blutverlust bei Frakturen</vt:lpstr>
      <vt:lpstr>Sichere/ unsichere Frakturzeichen</vt:lpstr>
      <vt:lpstr>Allergische Reaktion</vt:lpstr>
      <vt:lpstr>Anaphylaktische Reaktionen</vt:lpstr>
      <vt:lpstr>Ursachen des anaphylaktischer Reaktion</vt:lpstr>
      <vt:lpstr>Allergische - Anaphylaktische Schock</vt:lpstr>
      <vt:lpstr>Notfall – Set Allergiker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Schwimm – Meister Fortbildung</dc:title>
  <dc:creator>Lang Lothar</dc:creator>
  <cp:lastModifiedBy>edgar koslowski</cp:lastModifiedBy>
  <cp:revision>40</cp:revision>
  <dcterms:created xsi:type="dcterms:W3CDTF">2023-04-10T09:42:12Z</dcterms:created>
  <dcterms:modified xsi:type="dcterms:W3CDTF">2023-05-04T09:37:58Z</dcterms:modified>
</cp:coreProperties>
</file>